
<file path=[Content_Types].xml><?xml version="1.0" encoding="utf-8"?>
<Types xmlns="http://schemas.openxmlformats.org/package/2006/content-types">
  <Default Extension="emf" ContentType="image/x-emf"/>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268" r:id="rId3"/>
    <p:sldId id="276" r:id="rId4"/>
    <p:sldId id="277" r:id="rId5"/>
    <p:sldId id="280" r:id="rId6"/>
    <p:sldId id="270" r:id="rId7"/>
    <p:sldId id="275" r:id="rId8"/>
    <p:sldId id="274" r:id="rId9"/>
    <p:sldId id="293" r:id="rId10"/>
    <p:sldId id="279" r:id="rId11"/>
    <p:sldId id="288" r:id="rId12"/>
    <p:sldId id="273" r:id="rId13"/>
    <p:sldId id="278" r:id="rId14"/>
    <p:sldId id="289" r:id="rId15"/>
    <p:sldId id="292" r:id="rId16"/>
    <p:sldId id="290" r:id="rId17"/>
    <p:sldId id="291" r:id="rId18"/>
    <p:sldId id="271" r:id="rId19"/>
    <p:sldId id="281" r:id="rId20"/>
    <p:sldId id="283" r:id="rId21"/>
    <p:sldId id="284" r:id="rId22"/>
    <p:sldId id="294" r:id="rId23"/>
    <p:sldId id="272" r:id="rId24"/>
    <p:sldId id="286" r:id="rId25"/>
    <p:sldId id="285" r:id="rId26"/>
    <p:sldId id="287" r:id="rId27"/>
    <p:sldId id="269"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ssi Komrofske" initials="JK" lastIdx="0" clrIdx="0">
    <p:extLst>
      <p:ext uri="{19B8F6BF-5375-455C-9EA6-DF929625EA0E}">
        <p15:presenceInfo xmlns:p15="http://schemas.microsoft.com/office/powerpoint/2012/main" userId="S-1-5-21-71844251-1483235494-1422741921-20881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B879"/>
    <a:srgbClr val="D3B979"/>
    <a:srgbClr val="D2C121"/>
    <a:srgbClr val="D2BF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80626" autoAdjust="0"/>
  </p:normalViewPr>
  <p:slideViewPr>
    <p:cSldViewPr>
      <p:cViewPr varScale="1">
        <p:scale>
          <a:sx n="92" d="100"/>
          <a:sy n="92" d="100"/>
        </p:scale>
        <p:origin x="2190"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F3EF786-05A8-470B-8B0C-39A9407F5B17}" type="datetimeFigureOut">
              <a:rPr lang="en-US" smtClean="0"/>
              <a:t>8/27/2021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985778C-BECE-40F7-A547-4195C2872051}" type="slidenum">
              <a:rPr lang="en-US" smtClean="0"/>
              <a:t>‹#›</a:t>
            </a:fld>
            <a:endParaRPr lang="en-US"/>
          </a:p>
        </p:txBody>
      </p:sp>
    </p:spTree>
    <p:extLst>
      <p:ext uri="{BB962C8B-B14F-4D97-AF65-F5344CB8AC3E}">
        <p14:creationId xmlns:p14="http://schemas.microsoft.com/office/powerpoint/2010/main" val="23100015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CF8AF0-D030-4A0B-9A5C-1FE2219EEC19}" type="datetimeFigureOut">
              <a:rPr lang="en-US" smtClean="0"/>
              <a:t>8/27/2021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F0D745-D65A-44B3-B925-43890AF18B1C}" type="slidenum">
              <a:rPr lang="en-US" smtClean="0"/>
              <a:t>‹#›</a:t>
            </a:fld>
            <a:endParaRPr lang="en-US"/>
          </a:p>
        </p:txBody>
      </p:sp>
    </p:spTree>
    <p:extLst>
      <p:ext uri="{BB962C8B-B14F-4D97-AF65-F5344CB8AC3E}">
        <p14:creationId xmlns:p14="http://schemas.microsoft.com/office/powerpoint/2010/main" val="2749655426"/>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16F0D745-D65A-44B3-B925-43890AF18B1C}" type="slidenum">
              <a:rPr lang="en-US" smtClean="0"/>
              <a:t>4</a:t>
            </a:fld>
            <a:endParaRPr lang="en-US"/>
          </a:p>
        </p:txBody>
      </p:sp>
    </p:spTree>
    <p:extLst>
      <p:ext uri="{BB962C8B-B14F-4D97-AF65-F5344CB8AC3E}">
        <p14:creationId xmlns:p14="http://schemas.microsoft.com/office/powerpoint/2010/main" val="37556829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Try to avoid voluntary cost share,</a:t>
            </a:r>
            <a:r>
              <a:rPr lang="en-US" baseline="0" dirty="0"/>
              <a:t> volunteering cost share does not make it more likely that you will receive an award </a:t>
            </a:r>
            <a:endParaRPr lang="en-US"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16F0D745-D65A-44B3-B925-43890AF18B1C}" type="slidenum">
              <a:rPr lang="en-US" smtClean="0"/>
              <a:t>22</a:t>
            </a:fld>
            <a:endParaRPr lang="en-US"/>
          </a:p>
        </p:txBody>
      </p:sp>
    </p:spTree>
    <p:extLst>
      <p:ext uri="{BB962C8B-B14F-4D97-AF65-F5344CB8AC3E}">
        <p14:creationId xmlns:p14="http://schemas.microsoft.com/office/powerpoint/2010/main" val="31707132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be</a:t>
            </a:r>
            <a:r>
              <a:rPr lang="en-US" baseline="0" dirty="0"/>
              <a:t> aware of your sponsor’s rules in terms of requesting extensions</a:t>
            </a:r>
            <a:endParaRPr lang="en-US"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16F0D745-D65A-44B3-B925-43890AF18B1C}" type="slidenum">
              <a:rPr lang="en-US" smtClean="0"/>
              <a:t>26</a:t>
            </a:fld>
            <a:endParaRPr lang="en-US"/>
          </a:p>
        </p:txBody>
      </p:sp>
    </p:spTree>
    <p:extLst>
      <p:ext uri="{BB962C8B-B14F-4D97-AF65-F5344CB8AC3E}">
        <p14:creationId xmlns:p14="http://schemas.microsoft.com/office/powerpoint/2010/main" val="1003625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Travel</a:t>
            </a:r>
            <a:r>
              <a:rPr lang="en-US" baseline="0" dirty="0"/>
              <a:t> (conferences) should be lined out before in proposal and are usually to present results from project – all expenses need to be incurred within the project period (between start and end date)</a:t>
            </a:r>
          </a:p>
          <a:p>
            <a:r>
              <a:rPr lang="en-US" baseline="0" dirty="0"/>
              <a:t>Just because food was approved for one event does not mean that it is allowable somewhere else (</a:t>
            </a:r>
            <a:r>
              <a:rPr lang="en-US" baseline="0" dirty="0" err="1"/>
              <a:t>eg</a:t>
            </a:r>
            <a:r>
              <a:rPr lang="en-US" baseline="0" dirty="0"/>
              <a:t>. Food approved for conference does not mean food can be purchased for meetings)</a:t>
            </a:r>
          </a:p>
          <a:p>
            <a:r>
              <a:rPr lang="en-US" baseline="0" dirty="0"/>
              <a:t>Administrative salary is typically only allowable when grant work is particularly burdensome or a large amount of time or work will need to be dedicated to the project and can be specifically identified, any salary that someone is performing routine duties that would otherwise be the same for someone not on a grant than it cannot be “reimbursed” </a:t>
            </a:r>
          </a:p>
          <a:p>
            <a:r>
              <a:rPr lang="en-US" baseline="0" dirty="0"/>
              <a:t>If it is a membership that you would typically get like NCURA then it is not allowable but if it is a membership required for the project and/or a conference then it would be allowable</a:t>
            </a:r>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16F0D745-D65A-44B3-B925-43890AF18B1C}" type="slidenum">
              <a:rPr lang="en-US" smtClean="0"/>
              <a:t>11</a:t>
            </a:fld>
            <a:endParaRPr lang="en-US"/>
          </a:p>
        </p:txBody>
      </p:sp>
    </p:spTree>
    <p:extLst>
      <p:ext uri="{BB962C8B-B14F-4D97-AF65-F5344CB8AC3E}">
        <p14:creationId xmlns:p14="http://schemas.microsoft.com/office/powerpoint/2010/main" val="5339647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Need to communicate with PPL (Pay Period Liaison soon to be HR Liaison) when notified of award or amendment if this is not one of your existing job duties already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VERY IMPORTANT to have distribution set up correctly in order to avoid cost transfers (PETs) and situations with additional pay where salary would need to be removed from project and onto a department ST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100% is 100%</a:t>
            </a:r>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16F0D745-D65A-44B3-B925-43890AF18B1C}" type="slidenum">
              <a:rPr lang="en-US" smtClean="0"/>
              <a:t>14</a:t>
            </a:fld>
            <a:endParaRPr lang="en-US"/>
          </a:p>
        </p:txBody>
      </p:sp>
    </p:spTree>
    <p:extLst>
      <p:ext uri="{BB962C8B-B14F-4D97-AF65-F5344CB8AC3E}">
        <p14:creationId xmlns:p14="http://schemas.microsoft.com/office/powerpoint/2010/main" val="3165626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Need to be consistent</a:t>
            </a:r>
            <a:r>
              <a:rPr lang="en-US" baseline="0" dirty="0"/>
              <a:t> and go by strictest policy, which would be this Federal policy </a:t>
            </a:r>
            <a:endParaRPr lang="en-US"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16F0D745-D65A-44B3-B925-43890AF18B1C}" type="slidenum">
              <a:rPr lang="en-US" smtClean="0"/>
              <a:t>15</a:t>
            </a:fld>
            <a:endParaRPr lang="en-US"/>
          </a:p>
        </p:txBody>
      </p:sp>
    </p:spTree>
    <p:extLst>
      <p:ext uri="{BB962C8B-B14F-4D97-AF65-F5344CB8AC3E}">
        <p14:creationId xmlns:p14="http://schemas.microsoft.com/office/powerpoint/2010/main" val="4087196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Additional pay needs to be approved by the sponsor, summer salary for faculty working on a grant 3/9 of AY IBS. Additional compensation is anything that would increase the IBS during that allotted time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If your PI is receiving more than that then that would be considered additional pay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If you have any questions about your salary during your project’s life please reach out to SPA, if you have questions in the proposal stages please reach out to OSPRI</a:t>
            </a:r>
          </a:p>
          <a:p>
            <a:endParaRPr lang="en-US" dirty="0"/>
          </a:p>
          <a:p>
            <a:endParaRPr lang="en-US"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16F0D745-D65A-44B3-B925-43890AF18B1C}" type="slidenum">
              <a:rPr lang="en-US" smtClean="0"/>
              <a:t>16</a:t>
            </a:fld>
            <a:endParaRPr lang="en-US"/>
          </a:p>
        </p:txBody>
      </p:sp>
    </p:spTree>
    <p:extLst>
      <p:ext uri="{BB962C8B-B14F-4D97-AF65-F5344CB8AC3E}">
        <p14:creationId xmlns:p14="http://schemas.microsoft.com/office/powerpoint/2010/main" val="16402826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normal procedures</a:t>
            </a:r>
            <a:r>
              <a:rPr lang="en-US" baseline="0" dirty="0"/>
              <a:t> need to be followed just like normal university employees, e.g. performance reviews must be conducted in order to give </a:t>
            </a:r>
            <a:endParaRPr lang="en-US"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16F0D745-D65A-44B3-B925-43890AF18B1C}" type="slidenum">
              <a:rPr lang="en-US" smtClean="0"/>
              <a:t>17</a:t>
            </a:fld>
            <a:endParaRPr lang="en-US"/>
          </a:p>
        </p:txBody>
      </p:sp>
    </p:spTree>
    <p:extLst>
      <p:ext uri="{BB962C8B-B14F-4D97-AF65-F5344CB8AC3E}">
        <p14:creationId xmlns:p14="http://schemas.microsoft.com/office/powerpoint/2010/main" val="3413947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a:t>
            </a:r>
            <a:r>
              <a:rPr lang="en-US" baseline="0" dirty="0"/>
              <a:t>r </a:t>
            </a:r>
            <a:r>
              <a:rPr lang="en-US" baseline="0" dirty="0" err="1"/>
              <a:t>ePER</a:t>
            </a:r>
            <a:r>
              <a:rPr lang="en-US" baseline="0" dirty="0"/>
              <a:t> is reporting incorrectly please reach out to Melinda</a:t>
            </a:r>
            <a:endParaRPr lang="en-US"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16F0D745-D65A-44B3-B925-43890AF18B1C}" type="slidenum">
              <a:rPr lang="en-US" smtClean="0"/>
              <a:t>18</a:t>
            </a:fld>
            <a:endParaRPr lang="en-US"/>
          </a:p>
        </p:txBody>
      </p:sp>
    </p:spTree>
    <p:extLst>
      <p:ext uri="{BB962C8B-B14F-4D97-AF65-F5344CB8AC3E}">
        <p14:creationId xmlns:p14="http://schemas.microsoft.com/office/powerpoint/2010/main" val="41586835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Summer technically starts mid-May and ends mid-August, contracts start </a:t>
            </a:r>
            <a:r>
              <a:rPr lang="en-US"/>
              <a:t>in mid-August</a:t>
            </a:r>
            <a:r>
              <a:rPr lang="en-US" baseline="0"/>
              <a:t> </a:t>
            </a:r>
            <a:endParaRPr lang="en-US"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16F0D745-D65A-44B3-B925-43890AF18B1C}" type="slidenum">
              <a:rPr lang="en-US" smtClean="0"/>
              <a:t>20</a:t>
            </a:fld>
            <a:endParaRPr lang="en-US"/>
          </a:p>
        </p:txBody>
      </p:sp>
    </p:spTree>
    <p:extLst>
      <p:ext uri="{BB962C8B-B14F-4D97-AF65-F5344CB8AC3E}">
        <p14:creationId xmlns:p14="http://schemas.microsoft.com/office/powerpoint/2010/main" val="1933969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Even thought you may not have to certify in </a:t>
            </a:r>
            <a:r>
              <a:rPr lang="en-US" dirty="0" err="1"/>
              <a:t>ePER</a:t>
            </a:r>
            <a:r>
              <a:rPr lang="en-US" dirty="0"/>
              <a:t> it’s great information</a:t>
            </a:r>
            <a:r>
              <a:rPr lang="en-US" baseline="0" dirty="0"/>
              <a:t> to have to help PIs </a:t>
            </a:r>
            <a:endParaRPr lang="en-US"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16F0D745-D65A-44B3-B925-43890AF18B1C}" type="slidenum">
              <a:rPr lang="en-US" smtClean="0"/>
              <a:t>21</a:t>
            </a:fld>
            <a:endParaRPr lang="en-US"/>
          </a:p>
        </p:txBody>
      </p:sp>
    </p:spTree>
    <p:extLst>
      <p:ext uri="{BB962C8B-B14F-4D97-AF65-F5344CB8AC3E}">
        <p14:creationId xmlns:p14="http://schemas.microsoft.com/office/powerpoint/2010/main" val="3080865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381000" y="5807075"/>
            <a:ext cx="2133600" cy="365125"/>
          </a:xfrm>
        </p:spPr>
        <p:txBody>
          <a:bodyPr/>
          <a:lstStyle/>
          <a:p>
            <a:endParaRPr lang="en-US" dirty="0"/>
          </a:p>
        </p:txBody>
      </p:sp>
      <p:sp>
        <p:nvSpPr>
          <p:cNvPr id="5" name="Footer Placeholder 4"/>
          <p:cNvSpPr>
            <a:spLocks noGrp="1"/>
          </p:cNvSpPr>
          <p:nvPr>
            <p:ph type="ftr" sz="quarter" idx="11"/>
          </p:nvPr>
        </p:nvSpPr>
        <p:spPr>
          <a:xfrm>
            <a:off x="3124200" y="5807075"/>
            <a:ext cx="2895600" cy="365125"/>
          </a:xfrm>
        </p:spPr>
        <p:txBody>
          <a:bodyPr/>
          <a:lstStyle/>
          <a:p>
            <a:endParaRPr lang="en-US" dirty="0"/>
          </a:p>
        </p:txBody>
      </p:sp>
      <p:sp>
        <p:nvSpPr>
          <p:cNvPr id="6" name="Slide Number Placeholder 5"/>
          <p:cNvSpPr>
            <a:spLocks noGrp="1"/>
          </p:cNvSpPr>
          <p:nvPr>
            <p:ph type="sldNum" sz="quarter" idx="12"/>
          </p:nvPr>
        </p:nvSpPr>
        <p:spPr>
          <a:xfrm>
            <a:off x="6629400" y="5807075"/>
            <a:ext cx="2133600" cy="365125"/>
          </a:xfrm>
        </p:spPr>
        <p:txBody>
          <a:bodyPr/>
          <a:lstStyle/>
          <a:p>
            <a:fld id="{9E3EFB43-BEAF-4970-A06C-24B01B76FA9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381000" y="5807075"/>
            <a:ext cx="2133600" cy="365125"/>
          </a:xfrm>
        </p:spPr>
        <p:txBody>
          <a:bodyPr/>
          <a:lstStyle/>
          <a:p>
            <a:endParaRPr lang="en-US" dirty="0"/>
          </a:p>
        </p:txBody>
      </p:sp>
      <p:sp>
        <p:nvSpPr>
          <p:cNvPr id="8" name="Footer Placeholder 4"/>
          <p:cNvSpPr>
            <a:spLocks noGrp="1"/>
          </p:cNvSpPr>
          <p:nvPr>
            <p:ph type="ftr" sz="quarter" idx="11"/>
          </p:nvPr>
        </p:nvSpPr>
        <p:spPr>
          <a:xfrm>
            <a:off x="3124200" y="5807075"/>
            <a:ext cx="2895600" cy="365125"/>
          </a:xfrm>
        </p:spPr>
        <p:txBody>
          <a:bodyPr/>
          <a:lstStyle/>
          <a:p>
            <a:endParaRPr lang="en-US" dirty="0"/>
          </a:p>
        </p:txBody>
      </p:sp>
      <p:sp>
        <p:nvSpPr>
          <p:cNvPr id="9" name="Slide Number Placeholder 5"/>
          <p:cNvSpPr>
            <a:spLocks noGrp="1"/>
          </p:cNvSpPr>
          <p:nvPr>
            <p:ph type="sldNum" sz="quarter" idx="12"/>
          </p:nvPr>
        </p:nvSpPr>
        <p:spPr>
          <a:xfrm>
            <a:off x="6629400" y="5807075"/>
            <a:ext cx="2133600" cy="365125"/>
          </a:xfrm>
        </p:spPr>
        <p:txBody>
          <a:bodyPr/>
          <a:lstStyle/>
          <a:p>
            <a:fld id="{9E3EFB43-BEAF-4970-A06C-24B01B76FA9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381000" y="5807075"/>
            <a:ext cx="2133600" cy="365125"/>
          </a:xfrm>
        </p:spPr>
        <p:txBody>
          <a:bodyPr/>
          <a:lstStyle/>
          <a:p>
            <a:endParaRPr lang="en-US" dirty="0"/>
          </a:p>
        </p:txBody>
      </p:sp>
      <p:sp>
        <p:nvSpPr>
          <p:cNvPr id="8" name="Footer Placeholder 4"/>
          <p:cNvSpPr>
            <a:spLocks noGrp="1"/>
          </p:cNvSpPr>
          <p:nvPr>
            <p:ph type="ftr" sz="quarter" idx="11"/>
          </p:nvPr>
        </p:nvSpPr>
        <p:spPr>
          <a:xfrm>
            <a:off x="3124200" y="5807075"/>
            <a:ext cx="2895600" cy="365125"/>
          </a:xfrm>
        </p:spPr>
        <p:txBody>
          <a:bodyPr/>
          <a:lstStyle/>
          <a:p>
            <a:endParaRPr lang="en-US" dirty="0"/>
          </a:p>
        </p:txBody>
      </p:sp>
      <p:sp>
        <p:nvSpPr>
          <p:cNvPr id="9" name="Slide Number Placeholder 5"/>
          <p:cNvSpPr>
            <a:spLocks noGrp="1"/>
          </p:cNvSpPr>
          <p:nvPr>
            <p:ph type="sldNum" sz="quarter" idx="12"/>
          </p:nvPr>
        </p:nvSpPr>
        <p:spPr>
          <a:xfrm>
            <a:off x="6629400" y="5807075"/>
            <a:ext cx="2133600" cy="365125"/>
          </a:xfrm>
        </p:spPr>
        <p:txBody>
          <a:bodyPr/>
          <a:lstStyle/>
          <a:p>
            <a:fld id="{9E3EFB43-BEAF-4970-A06C-24B01B76FA9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chemeClr val="tx1"/>
          </a:solidFill>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pic>
        <p:nvPicPr>
          <p:cNvPr id="10" name="Picture 9" descr="UCCS Signature - Reverse.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76300" y="2438400"/>
            <a:ext cx="7391400" cy="1023257"/>
          </a:xfrm>
          <a:prstGeom prst="rect">
            <a:avLst/>
          </a:prstGeom>
        </p:spPr>
      </p:pic>
      <p:pic>
        <p:nvPicPr>
          <p:cNvPr id="5" name="Picture 4" descr="UCwCampusesRev.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286000" y="4191000"/>
            <a:ext cx="5029200" cy="960704"/>
          </a:xfrm>
          <a:prstGeom prst="rect">
            <a:avLst/>
          </a:prstGeom>
        </p:spPr>
      </p:pic>
    </p:spTree>
    <p:extLst>
      <p:ext uri="{BB962C8B-B14F-4D97-AF65-F5344CB8AC3E}">
        <p14:creationId xmlns:p14="http://schemas.microsoft.com/office/powerpoint/2010/main" val="17374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3"/>
          <p:cNvSpPr>
            <a:spLocks noGrp="1"/>
          </p:cNvSpPr>
          <p:nvPr>
            <p:ph type="dt" sz="half" idx="10"/>
          </p:nvPr>
        </p:nvSpPr>
        <p:spPr>
          <a:xfrm>
            <a:off x="381000" y="5807075"/>
            <a:ext cx="2133600" cy="365125"/>
          </a:xfrm>
        </p:spPr>
        <p:txBody>
          <a:bodyPr/>
          <a:lstStyle/>
          <a:p>
            <a:endParaRPr lang="en-US" dirty="0"/>
          </a:p>
        </p:txBody>
      </p:sp>
      <p:sp>
        <p:nvSpPr>
          <p:cNvPr id="11" name="Footer Placeholder 4"/>
          <p:cNvSpPr>
            <a:spLocks noGrp="1"/>
          </p:cNvSpPr>
          <p:nvPr>
            <p:ph type="ftr" sz="quarter" idx="11"/>
          </p:nvPr>
        </p:nvSpPr>
        <p:spPr>
          <a:xfrm>
            <a:off x="3124200" y="5807075"/>
            <a:ext cx="2895600" cy="365125"/>
          </a:xfrm>
        </p:spPr>
        <p:txBody>
          <a:bodyPr/>
          <a:lstStyle/>
          <a:p>
            <a:endParaRPr lang="en-US" dirty="0"/>
          </a:p>
        </p:txBody>
      </p:sp>
      <p:sp>
        <p:nvSpPr>
          <p:cNvPr id="12" name="Slide Number Placeholder 5"/>
          <p:cNvSpPr>
            <a:spLocks noGrp="1"/>
          </p:cNvSpPr>
          <p:nvPr>
            <p:ph type="sldNum" sz="quarter" idx="12"/>
          </p:nvPr>
        </p:nvSpPr>
        <p:spPr>
          <a:xfrm>
            <a:off x="6629400" y="5807075"/>
            <a:ext cx="2133600" cy="365125"/>
          </a:xfrm>
        </p:spPr>
        <p:txBody>
          <a:bodyPr/>
          <a:lstStyle/>
          <a:p>
            <a:fld id="{9E3EFB43-BEAF-4970-A06C-24B01B76FA9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none"/>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7" name="Date Placeholder 3"/>
          <p:cNvSpPr>
            <a:spLocks noGrp="1"/>
          </p:cNvSpPr>
          <p:nvPr>
            <p:ph type="dt" sz="half" idx="10"/>
          </p:nvPr>
        </p:nvSpPr>
        <p:spPr>
          <a:xfrm>
            <a:off x="381000" y="5807075"/>
            <a:ext cx="2133600" cy="365125"/>
          </a:xfrm>
        </p:spPr>
        <p:txBody>
          <a:bodyPr/>
          <a:lstStyle/>
          <a:p>
            <a:endParaRPr lang="en-US" dirty="0"/>
          </a:p>
        </p:txBody>
      </p:sp>
      <p:sp>
        <p:nvSpPr>
          <p:cNvPr id="8" name="Footer Placeholder 4"/>
          <p:cNvSpPr>
            <a:spLocks noGrp="1"/>
          </p:cNvSpPr>
          <p:nvPr>
            <p:ph type="ftr" sz="quarter" idx="11"/>
          </p:nvPr>
        </p:nvSpPr>
        <p:spPr>
          <a:xfrm>
            <a:off x="3124200" y="5807075"/>
            <a:ext cx="2895600" cy="365125"/>
          </a:xfrm>
        </p:spPr>
        <p:txBody>
          <a:bodyPr/>
          <a:lstStyle/>
          <a:p>
            <a:endParaRPr lang="en-US" dirty="0"/>
          </a:p>
        </p:txBody>
      </p:sp>
      <p:sp>
        <p:nvSpPr>
          <p:cNvPr id="9" name="Slide Number Placeholder 5"/>
          <p:cNvSpPr>
            <a:spLocks noGrp="1"/>
          </p:cNvSpPr>
          <p:nvPr>
            <p:ph type="sldNum" sz="quarter" idx="12"/>
          </p:nvPr>
        </p:nvSpPr>
        <p:spPr>
          <a:xfrm>
            <a:off x="6629400" y="5807075"/>
            <a:ext cx="2133600" cy="365125"/>
          </a:xfrm>
        </p:spPr>
        <p:txBody>
          <a:bodyPr/>
          <a:lstStyle/>
          <a:p>
            <a:fld id="{9E3EFB43-BEAF-4970-A06C-24B01B76FA9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a:xfrm>
            <a:off x="381000" y="5807075"/>
            <a:ext cx="2133600" cy="365125"/>
          </a:xfrm>
        </p:spPr>
        <p:txBody>
          <a:bodyPr/>
          <a:lstStyle/>
          <a:p>
            <a:endParaRPr lang="en-US" dirty="0"/>
          </a:p>
        </p:txBody>
      </p:sp>
      <p:sp>
        <p:nvSpPr>
          <p:cNvPr id="9" name="Footer Placeholder 4"/>
          <p:cNvSpPr>
            <a:spLocks noGrp="1"/>
          </p:cNvSpPr>
          <p:nvPr>
            <p:ph type="ftr" sz="quarter" idx="11"/>
          </p:nvPr>
        </p:nvSpPr>
        <p:spPr>
          <a:xfrm>
            <a:off x="3124200" y="5807075"/>
            <a:ext cx="2895600" cy="365125"/>
          </a:xfrm>
        </p:spPr>
        <p:txBody>
          <a:bodyPr/>
          <a:lstStyle/>
          <a:p>
            <a:endParaRPr lang="en-US" dirty="0"/>
          </a:p>
        </p:txBody>
      </p:sp>
      <p:sp>
        <p:nvSpPr>
          <p:cNvPr id="10" name="Slide Number Placeholder 5"/>
          <p:cNvSpPr>
            <a:spLocks noGrp="1"/>
          </p:cNvSpPr>
          <p:nvPr>
            <p:ph type="sldNum" sz="quarter" idx="12"/>
          </p:nvPr>
        </p:nvSpPr>
        <p:spPr>
          <a:xfrm>
            <a:off x="6629400" y="5807075"/>
            <a:ext cx="2133600" cy="365125"/>
          </a:xfrm>
        </p:spPr>
        <p:txBody>
          <a:bodyPr/>
          <a:lstStyle/>
          <a:p>
            <a:fld id="{9E3EFB43-BEAF-4970-A06C-24B01B76FA9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3"/>
          <p:cNvSpPr>
            <a:spLocks noGrp="1"/>
          </p:cNvSpPr>
          <p:nvPr>
            <p:ph type="dt" sz="half" idx="10"/>
          </p:nvPr>
        </p:nvSpPr>
        <p:spPr>
          <a:xfrm>
            <a:off x="381000" y="5807075"/>
            <a:ext cx="2133600" cy="365125"/>
          </a:xfrm>
        </p:spPr>
        <p:txBody>
          <a:bodyPr/>
          <a:lstStyle/>
          <a:p>
            <a:endParaRPr lang="en-US" dirty="0"/>
          </a:p>
        </p:txBody>
      </p:sp>
      <p:sp>
        <p:nvSpPr>
          <p:cNvPr id="11" name="Footer Placeholder 4"/>
          <p:cNvSpPr>
            <a:spLocks noGrp="1"/>
          </p:cNvSpPr>
          <p:nvPr>
            <p:ph type="ftr" sz="quarter" idx="11"/>
          </p:nvPr>
        </p:nvSpPr>
        <p:spPr>
          <a:xfrm>
            <a:off x="3124200" y="5807075"/>
            <a:ext cx="2895600" cy="365125"/>
          </a:xfrm>
        </p:spPr>
        <p:txBody>
          <a:bodyPr/>
          <a:lstStyle/>
          <a:p>
            <a:endParaRPr lang="en-US" dirty="0"/>
          </a:p>
        </p:txBody>
      </p:sp>
      <p:sp>
        <p:nvSpPr>
          <p:cNvPr id="12" name="Slide Number Placeholder 5"/>
          <p:cNvSpPr>
            <a:spLocks noGrp="1"/>
          </p:cNvSpPr>
          <p:nvPr>
            <p:ph type="sldNum" sz="quarter" idx="12"/>
          </p:nvPr>
        </p:nvSpPr>
        <p:spPr>
          <a:xfrm>
            <a:off x="6629400" y="5807075"/>
            <a:ext cx="2133600" cy="365125"/>
          </a:xfrm>
        </p:spPr>
        <p:txBody>
          <a:bodyPr/>
          <a:lstStyle/>
          <a:p>
            <a:fld id="{9E3EFB43-BEAF-4970-A06C-24B01B76FA9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Date Placeholder 3"/>
          <p:cNvSpPr>
            <a:spLocks noGrp="1"/>
          </p:cNvSpPr>
          <p:nvPr>
            <p:ph type="dt" sz="half" idx="10"/>
          </p:nvPr>
        </p:nvSpPr>
        <p:spPr>
          <a:xfrm>
            <a:off x="381000" y="5807075"/>
            <a:ext cx="2133600" cy="365125"/>
          </a:xfrm>
        </p:spPr>
        <p:txBody>
          <a:bodyPr/>
          <a:lstStyle/>
          <a:p>
            <a:endParaRPr lang="en-US" dirty="0"/>
          </a:p>
        </p:txBody>
      </p:sp>
      <p:sp>
        <p:nvSpPr>
          <p:cNvPr id="7" name="Footer Placeholder 4"/>
          <p:cNvSpPr>
            <a:spLocks noGrp="1"/>
          </p:cNvSpPr>
          <p:nvPr>
            <p:ph type="ftr" sz="quarter" idx="11"/>
          </p:nvPr>
        </p:nvSpPr>
        <p:spPr>
          <a:xfrm>
            <a:off x="3124200" y="5807075"/>
            <a:ext cx="2895600" cy="365125"/>
          </a:xfrm>
        </p:spPr>
        <p:txBody>
          <a:bodyPr/>
          <a:lstStyle/>
          <a:p>
            <a:endParaRPr lang="en-US" dirty="0"/>
          </a:p>
        </p:txBody>
      </p:sp>
      <p:sp>
        <p:nvSpPr>
          <p:cNvPr id="8" name="Slide Number Placeholder 5"/>
          <p:cNvSpPr>
            <a:spLocks noGrp="1"/>
          </p:cNvSpPr>
          <p:nvPr>
            <p:ph type="sldNum" sz="quarter" idx="12"/>
          </p:nvPr>
        </p:nvSpPr>
        <p:spPr>
          <a:xfrm>
            <a:off x="6629400" y="5807075"/>
            <a:ext cx="2133600" cy="365125"/>
          </a:xfrm>
        </p:spPr>
        <p:txBody>
          <a:bodyPr/>
          <a:lstStyle/>
          <a:p>
            <a:fld id="{9E3EFB43-BEAF-4970-A06C-24B01B76FA9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10"/>
          </p:nvPr>
        </p:nvSpPr>
        <p:spPr>
          <a:xfrm>
            <a:off x="381000" y="5807075"/>
            <a:ext cx="2133600" cy="365125"/>
          </a:xfrm>
        </p:spPr>
        <p:txBody>
          <a:bodyPr/>
          <a:lstStyle/>
          <a:p>
            <a:endParaRPr lang="en-US" dirty="0"/>
          </a:p>
        </p:txBody>
      </p:sp>
      <p:sp>
        <p:nvSpPr>
          <p:cNvPr id="6" name="Footer Placeholder 4"/>
          <p:cNvSpPr>
            <a:spLocks noGrp="1"/>
          </p:cNvSpPr>
          <p:nvPr>
            <p:ph type="ftr" sz="quarter" idx="11"/>
          </p:nvPr>
        </p:nvSpPr>
        <p:spPr>
          <a:xfrm>
            <a:off x="3124200" y="5807075"/>
            <a:ext cx="2895600" cy="365125"/>
          </a:xfrm>
        </p:spPr>
        <p:txBody>
          <a:bodyPr/>
          <a:lstStyle/>
          <a:p>
            <a:endParaRPr lang="en-US" dirty="0"/>
          </a:p>
        </p:txBody>
      </p:sp>
      <p:sp>
        <p:nvSpPr>
          <p:cNvPr id="7" name="Slide Number Placeholder 5"/>
          <p:cNvSpPr>
            <a:spLocks noGrp="1"/>
          </p:cNvSpPr>
          <p:nvPr>
            <p:ph type="sldNum" sz="quarter" idx="12"/>
          </p:nvPr>
        </p:nvSpPr>
        <p:spPr>
          <a:xfrm>
            <a:off x="6629400" y="5807075"/>
            <a:ext cx="2133600" cy="365125"/>
          </a:xfrm>
        </p:spPr>
        <p:txBody>
          <a:bodyPr/>
          <a:lstStyle/>
          <a:p>
            <a:fld id="{9E3EFB43-BEAF-4970-A06C-24B01B76FA9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3"/>
          <p:cNvSpPr>
            <a:spLocks noGrp="1"/>
          </p:cNvSpPr>
          <p:nvPr>
            <p:ph type="dt" sz="half" idx="10"/>
          </p:nvPr>
        </p:nvSpPr>
        <p:spPr>
          <a:xfrm>
            <a:off x="381000" y="5807075"/>
            <a:ext cx="2133600" cy="365125"/>
          </a:xfrm>
        </p:spPr>
        <p:txBody>
          <a:bodyPr/>
          <a:lstStyle/>
          <a:p>
            <a:endParaRPr lang="en-US" dirty="0"/>
          </a:p>
        </p:txBody>
      </p:sp>
      <p:sp>
        <p:nvSpPr>
          <p:cNvPr id="9" name="Footer Placeholder 4"/>
          <p:cNvSpPr>
            <a:spLocks noGrp="1"/>
          </p:cNvSpPr>
          <p:nvPr>
            <p:ph type="ftr" sz="quarter" idx="11"/>
          </p:nvPr>
        </p:nvSpPr>
        <p:spPr>
          <a:xfrm>
            <a:off x="3124200" y="5807075"/>
            <a:ext cx="2895600" cy="365125"/>
          </a:xfrm>
        </p:spPr>
        <p:txBody>
          <a:bodyPr/>
          <a:lstStyle/>
          <a:p>
            <a:endParaRPr lang="en-US" dirty="0"/>
          </a:p>
        </p:txBody>
      </p:sp>
      <p:sp>
        <p:nvSpPr>
          <p:cNvPr id="10" name="Slide Number Placeholder 5"/>
          <p:cNvSpPr>
            <a:spLocks noGrp="1"/>
          </p:cNvSpPr>
          <p:nvPr>
            <p:ph type="sldNum" sz="quarter" idx="12"/>
          </p:nvPr>
        </p:nvSpPr>
        <p:spPr>
          <a:xfrm>
            <a:off x="6629400" y="5807075"/>
            <a:ext cx="2133600" cy="365125"/>
          </a:xfrm>
        </p:spPr>
        <p:txBody>
          <a:bodyPr/>
          <a:lstStyle/>
          <a:p>
            <a:fld id="{9E3EFB43-BEAF-4970-A06C-24B01B76FA9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3"/>
          <p:cNvSpPr>
            <a:spLocks noGrp="1"/>
          </p:cNvSpPr>
          <p:nvPr>
            <p:ph type="dt" sz="half" idx="10"/>
          </p:nvPr>
        </p:nvSpPr>
        <p:spPr>
          <a:xfrm>
            <a:off x="381000" y="5807075"/>
            <a:ext cx="2133600" cy="365125"/>
          </a:xfrm>
        </p:spPr>
        <p:txBody>
          <a:bodyPr/>
          <a:lstStyle/>
          <a:p>
            <a:endParaRPr lang="en-US" dirty="0"/>
          </a:p>
        </p:txBody>
      </p:sp>
      <p:sp>
        <p:nvSpPr>
          <p:cNvPr id="9" name="Footer Placeholder 4"/>
          <p:cNvSpPr>
            <a:spLocks noGrp="1"/>
          </p:cNvSpPr>
          <p:nvPr>
            <p:ph type="ftr" sz="quarter" idx="11"/>
          </p:nvPr>
        </p:nvSpPr>
        <p:spPr>
          <a:xfrm>
            <a:off x="3124200" y="5807075"/>
            <a:ext cx="2895600" cy="365125"/>
          </a:xfrm>
        </p:spPr>
        <p:txBody>
          <a:bodyPr/>
          <a:lstStyle/>
          <a:p>
            <a:endParaRPr lang="en-US" dirty="0"/>
          </a:p>
        </p:txBody>
      </p:sp>
      <p:sp>
        <p:nvSpPr>
          <p:cNvPr id="10" name="Slide Number Placeholder 5"/>
          <p:cNvSpPr>
            <a:spLocks noGrp="1"/>
          </p:cNvSpPr>
          <p:nvPr>
            <p:ph type="sldNum" sz="quarter" idx="12"/>
          </p:nvPr>
        </p:nvSpPr>
        <p:spPr>
          <a:xfrm>
            <a:off x="6629400" y="5807075"/>
            <a:ext cx="2133600" cy="365125"/>
          </a:xfrm>
        </p:spPr>
        <p:txBody>
          <a:bodyPr/>
          <a:lstStyle/>
          <a:p>
            <a:fld id="{9E3EFB43-BEAF-4970-A06C-24B01B76FA9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1"/>
            <a:ext cx="8229600" cy="4419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3EFB43-BEAF-4970-A06C-24B01B76FA99}" type="slidenum">
              <a:rPr lang="en-US" smtClean="0"/>
              <a:pPr/>
              <a:t>‹#›</a:t>
            </a:fld>
            <a:endParaRPr lang="en-US"/>
          </a:p>
        </p:txBody>
      </p:sp>
      <p:sp>
        <p:nvSpPr>
          <p:cNvPr id="7" name="Rectangle 6"/>
          <p:cNvSpPr/>
          <p:nvPr/>
        </p:nvSpPr>
        <p:spPr>
          <a:xfrm>
            <a:off x="0" y="6172200"/>
            <a:ext cx="9144000" cy="685800"/>
          </a:xfrm>
          <a:prstGeom prst="rect">
            <a:avLst/>
          </a:prstGeom>
          <a:solidFill>
            <a:schemeClr val="tx1"/>
          </a:solidFill>
          <a:ln>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UCCS Signature - Reverse.png"/>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457200" y="6351379"/>
            <a:ext cx="2581774" cy="354221"/>
          </a:xfrm>
          <a:prstGeom prst="rect">
            <a:avLst/>
          </a:prstGeom>
        </p:spPr>
      </p:pic>
      <p:pic>
        <p:nvPicPr>
          <p:cNvPr id="12" name="Picture 11" descr="UCwCampusesRev.png"/>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6477000" y="6283472"/>
            <a:ext cx="2209801" cy="42212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l" defTabSz="9144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Arial Black"/>
          <a:ea typeface="+mn-ea"/>
          <a:cs typeface="Arial Black"/>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b="1" i="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rmd.uccs.edu/sites/g/files/kjihxj1511/files/inline-files/Direct_Cost_Charging_Guidelines_final_2_1_2019_0.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rmd.uccs.edu/uccs-controllers-offic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slide" Target="slide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cu.edu/controller/epers-trainin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www.cu.edu/controller/epers-training"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mailto:jzamora@uccs.edu"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hyperlink" Target="https://www.uccs.edu/os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uccs.edu/rmd/uccs-controllers-office/sponsored-projects-accountin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hyperlink" Target="https://osp.uccs.edu/handbook"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81000" y="685800"/>
            <a:ext cx="8305800" cy="2914651"/>
          </a:xfrm>
        </p:spPr>
        <p:txBody>
          <a:bodyPr>
            <a:normAutofit/>
          </a:bodyPr>
          <a:lstStyle/>
          <a:p>
            <a:r>
              <a:rPr lang="en-US" dirty="0"/>
              <a:t>General Overview of Grant Related Work for </a:t>
            </a:r>
            <a:r>
              <a:rPr lang="en-US" i="1" dirty="0"/>
              <a:t>New PIs and Admin</a:t>
            </a:r>
          </a:p>
        </p:txBody>
      </p:sp>
      <p:sp>
        <p:nvSpPr>
          <p:cNvPr id="5" name="Subtitle 4"/>
          <p:cNvSpPr>
            <a:spLocks noGrp="1"/>
          </p:cNvSpPr>
          <p:nvPr>
            <p:ph type="subTitle" idx="1"/>
          </p:nvPr>
        </p:nvSpPr>
        <p:spPr/>
        <p:txBody>
          <a:bodyPr/>
          <a:lstStyle/>
          <a:p>
            <a:r>
              <a:rPr lang="en-US" dirty="0"/>
              <a:t>Jessi Komrofske</a:t>
            </a:r>
          </a:p>
          <a:p>
            <a:r>
              <a:rPr lang="en-US" dirty="0"/>
              <a:t>Sponsored Projects Accountant</a:t>
            </a:r>
          </a:p>
          <a:p>
            <a:r>
              <a:rPr lang="en-US" dirty="0"/>
              <a:t>Controller’s Office</a:t>
            </a:r>
          </a:p>
        </p:txBody>
      </p:sp>
      <p:sp>
        <p:nvSpPr>
          <p:cNvPr id="2" name="Footer Placeholder 1"/>
          <p:cNvSpPr>
            <a:spLocks noGrp="1"/>
          </p:cNvSpPr>
          <p:nvPr>
            <p:ph type="ftr" sz="quarter" idx="1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Allowable Expenses</a:t>
            </a:r>
          </a:p>
        </p:txBody>
      </p:sp>
      <p:sp>
        <p:nvSpPr>
          <p:cNvPr id="3" name="Content Placeholder 2"/>
          <p:cNvSpPr>
            <a:spLocks noGrp="1"/>
          </p:cNvSpPr>
          <p:nvPr>
            <p:ph idx="1"/>
          </p:nvPr>
        </p:nvSpPr>
        <p:spPr/>
        <p:txBody>
          <a:bodyPr>
            <a:normAutofit/>
          </a:bodyPr>
          <a:lstStyle/>
          <a:p>
            <a:r>
              <a:rPr lang="en-US" dirty="0"/>
              <a:t>If you have an expense that is questionable reach out to your sponsored projects accountant</a:t>
            </a:r>
          </a:p>
          <a:p>
            <a:pPr lvl="1"/>
            <a:r>
              <a:rPr lang="en-US" dirty="0"/>
              <a:t> It is better to charge the expense correctly the first time then to perform a cost transfer later</a:t>
            </a:r>
          </a:p>
          <a:p>
            <a:pPr lvl="1"/>
            <a:r>
              <a:rPr lang="en-US" dirty="0"/>
              <a:t>Link to Direct Cost Charging Guidance for examples of ambiguous expenses </a:t>
            </a:r>
          </a:p>
          <a:p>
            <a:pPr lvl="2"/>
            <a:r>
              <a:rPr lang="en-US" sz="1800" dirty="0">
                <a:hlinkClick r:id="rId2"/>
              </a:rPr>
              <a:t>Direct Cost Charging Guidance</a:t>
            </a:r>
            <a:endParaRPr lang="en-US" sz="1800" dirty="0"/>
          </a:p>
          <a:p>
            <a:pPr lvl="1"/>
            <a:endParaRPr lang="en-US" dirty="0"/>
          </a:p>
          <a:p>
            <a:pPr marL="914400" lvl="2" indent="0">
              <a:buNone/>
            </a:pPr>
            <a:endParaRPr lang="en-US" dirty="0"/>
          </a:p>
        </p:txBody>
      </p:sp>
    </p:spTree>
    <p:extLst>
      <p:ext uri="{BB962C8B-B14F-4D97-AF65-F5344CB8AC3E}">
        <p14:creationId xmlns:p14="http://schemas.microsoft.com/office/powerpoint/2010/main" val="1198101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Examples of Ambiguous Expenses</a:t>
            </a:r>
          </a:p>
        </p:txBody>
      </p:sp>
      <p:sp>
        <p:nvSpPr>
          <p:cNvPr id="3" name="Content Placeholder 2"/>
          <p:cNvSpPr>
            <a:spLocks noGrp="1"/>
          </p:cNvSpPr>
          <p:nvPr>
            <p:ph idx="1"/>
          </p:nvPr>
        </p:nvSpPr>
        <p:spPr>
          <a:xfrm>
            <a:off x="304800" y="1295400"/>
            <a:ext cx="8382000" cy="4724400"/>
          </a:xfrm>
        </p:spPr>
        <p:txBody>
          <a:bodyPr>
            <a:normAutofit/>
          </a:bodyPr>
          <a:lstStyle/>
          <a:p>
            <a:pPr lvl="1"/>
            <a:r>
              <a:rPr lang="en-US" dirty="0"/>
              <a:t>Travel booked before end date, but taking place after the end date</a:t>
            </a:r>
          </a:p>
          <a:p>
            <a:pPr lvl="1"/>
            <a:r>
              <a:rPr lang="en-US" dirty="0"/>
              <a:t>Food (Official Functions)</a:t>
            </a:r>
          </a:p>
          <a:p>
            <a:pPr lvl="2"/>
            <a:r>
              <a:rPr lang="en-US" dirty="0"/>
              <a:t>Treat as unallowable unless outlined in proposal</a:t>
            </a:r>
          </a:p>
          <a:p>
            <a:pPr lvl="2"/>
            <a:r>
              <a:rPr lang="en-US" dirty="0"/>
              <a:t>No alcohol!</a:t>
            </a:r>
          </a:p>
          <a:p>
            <a:pPr lvl="1"/>
            <a:r>
              <a:rPr lang="en-US" dirty="0"/>
              <a:t>Membership Fees  </a:t>
            </a:r>
          </a:p>
          <a:p>
            <a:pPr lvl="2"/>
            <a:r>
              <a:rPr lang="en-US" dirty="0"/>
              <a:t>Allowed if required to attend conference or performance on the grant</a:t>
            </a:r>
          </a:p>
          <a:p>
            <a:pPr lvl="1"/>
            <a:r>
              <a:rPr lang="en-US" dirty="0"/>
              <a:t>Administrative salaries </a:t>
            </a:r>
          </a:p>
          <a:p>
            <a:pPr lvl="2"/>
            <a:r>
              <a:rPr lang="en-US" dirty="0"/>
              <a:t>Rarely allowable </a:t>
            </a:r>
          </a:p>
        </p:txBody>
      </p:sp>
    </p:spTree>
    <p:extLst>
      <p:ext uri="{BB962C8B-B14F-4D97-AF65-F5344CB8AC3E}">
        <p14:creationId xmlns:p14="http://schemas.microsoft.com/office/powerpoint/2010/main" val="892524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Cost Transfers</a:t>
            </a:r>
          </a:p>
        </p:txBody>
      </p:sp>
      <p:sp>
        <p:nvSpPr>
          <p:cNvPr id="3" name="Content Placeholder 2"/>
          <p:cNvSpPr>
            <a:spLocks noGrp="1"/>
          </p:cNvSpPr>
          <p:nvPr>
            <p:ph idx="1"/>
          </p:nvPr>
        </p:nvSpPr>
        <p:spPr>
          <a:xfrm>
            <a:off x="457200" y="1295400"/>
            <a:ext cx="8229600" cy="4724401"/>
          </a:xfrm>
        </p:spPr>
        <p:txBody>
          <a:bodyPr/>
          <a:lstStyle/>
          <a:p>
            <a:r>
              <a:rPr lang="en-US" dirty="0"/>
              <a:t>Definition:</a:t>
            </a:r>
          </a:p>
          <a:p>
            <a:pPr lvl="1"/>
            <a:r>
              <a:rPr lang="en-US" dirty="0"/>
              <a:t>is the transfer of a cost incurred initially on one university program and subsequently transferred to a sponsored project</a:t>
            </a:r>
          </a:p>
          <a:p>
            <a:r>
              <a:rPr lang="en-US" dirty="0"/>
              <a:t>It is best to avoid cost transfers by accurately charging sponsored projects, however, mistakes happen, and a cost should be transferred as soon as possible after the original transaction occurred</a:t>
            </a:r>
          </a:p>
          <a:p>
            <a:pPr lvl="1"/>
            <a:endParaRPr lang="en-US" dirty="0"/>
          </a:p>
        </p:txBody>
      </p:sp>
    </p:spTree>
    <p:extLst>
      <p:ext uri="{BB962C8B-B14F-4D97-AF65-F5344CB8AC3E}">
        <p14:creationId xmlns:p14="http://schemas.microsoft.com/office/powerpoint/2010/main" val="255583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Cost Transfers Cont.</a:t>
            </a:r>
          </a:p>
        </p:txBody>
      </p:sp>
      <p:sp>
        <p:nvSpPr>
          <p:cNvPr id="3" name="Content Placeholder 2"/>
          <p:cNvSpPr>
            <a:spLocks noGrp="1"/>
          </p:cNvSpPr>
          <p:nvPr>
            <p:ph idx="1"/>
          </p:nvPr>
        </p:nvSpPr>
        <p:spPr>
          <a:xfrm>
            <a:off x="457200" y="1417638"/>
            <a:ext cx="8229600" cy="4602163"/>
          </a:xfrm>
        </p:spPr>
        <p:txBody>
          <a:bodyPr>
            <a:normAutofit lnSpcReduction="10000"/>
          </a:bodyPr>
          <a:lstStyle/>
          <a:p>
            <a:pPr lvl="1"/>
            <a:r>
              <a:rPr lang="en-US" dirty="0"/>
              <a:t>No later than 90 days after the end of the month of the original transaction</a:t>
            </a:r>
          </a:p>
          <a:p>
            <a:pPr lvl="2"/>
            <a:r>
              <a:rPr lang="en-US" dirty="0"/>
              <a:t>When this does happen a Cost Transfer Form is required to be attached to any JE’s with the PI’s signature and a PI statement is required for a PET (</a:t>
            </a:r>
            <a:r>
              <a:rPr lang="en-US" dirty="0">
                <a:hlinkClick r:id="rId2"/>
              </a:rPr>
              <a:t>https://rmd.uccs.edu/uccs-controllers-office</a:t>
            </a:r>
            <a:r>
              <a:rPr lang="en-US" dirty="0"/>
              <a:t>)	</a:t>
            </a:r>
          </a:p>
          <a:p>
            <a:pPr lvl="2"/>
            <a:r>
              <a:rPr lang="en-US" dirty="0"/>
              <a:t>Use thorough descriptions for JE’s and PET’s (Payroll Expense Transfers) that would explain why the transfer was happening and would satisfy an auditor</a:t>
            </a:r>
          </a:p>
          <a:p>
            <a:pPr lvl="3"/>
            <a:r>
              <a:rPr lang="en-US" dirty="0"/>
              <a:t>This should be rule of thumb for any transfers, even less than 90 days</a:t>
            </a:r>
          </a:p>
        </p:txBody>
      </p:sp>
    </p:spTree>
    <p:extLst>
      <p:ext uri="{BB962C8B-B14F-4D97-AF65-F5344CB8AC3E}">
        <p14:creationId xmlns:p14="http://schemas.microsoft.com/office/powerpoint/2010/main" val="35349513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454" y="76200"/>
            <a:ext cx="8229600" cy="1143000"/>
          </a:xfrm>
        </p:spPr>
        <p:txBody>
          <a:bodyPr>
            <a:normAutofit/>
          </a:bodyPr>
          <a:lstStyle/>
          <a:p>
            <a:r>
              <a:rPr lang="en-US" dirty="0"/>
              <a:t>Salaries &amp; Wages</a:t>
            </a:r>
          </a:p>
        </p:txBody>
      </p:sp>
      <p:sp>
        <p:nvSpPr>
          <p:cNvPr id="3" name="Content Placeholder 2"/>
          <p:cNvSpPr>
            <a:spLocks noGrp="1"/>
          </p:cNvSpPr>
          <p:nvPr>
            <p:ph idx="1"/>
          </p:nvPr>
        </p:nvSpPr>
        <p:spPr>
          <a:xfrm>
            <a:off x="304800" y="1143000"/>
            <a:ext cx="8382000" cy="4876801"/>
          </a:xfrm>
        </p:spPr>
        <p:txBody>
          <a:bodyPr>
            <a:normAutofit/>
          </a:bodyPr>
          <a:lstStyle/>
          <a:p>
            <a:pPr lvl="1"/>
            <a:r>
              <a:rPr lang="en-US" dirty="0"/>
              <a:t>Funding distributions need to be set up when receive new project and/or amendment </a:t>
            </a:r>
          </a:p>
          <a:p>
            <a:pPr lvl="2"/>
            <a:r>
              <a:rPr lang="en-US" dirty="0"/>
              <a:t>E.g. If individual is paid 20% from a sponsored project one of their other appointments needs to be reduced by 20% to prevent </a:t>
            </a:r>
            <a:r>
              <a:rPr lang="en-US" dirty="0">
                <a:hlinkClick r:id="rId3" action="ppaction://hlinksldjump"/>
              </a:rPr>
              <a:t>additional compensation </a:t>
            </a:r>
            <a:r>
              <a:rPr lang="en-US" dirty="0"/>
              <a:t>and incorrect </a:t>
            </a:r>
            <a:r>
              <a:rPr lang="en-US" dirty="0">
                <a:hlinkClick r:id="rId4" action="ppaction://hlinksldjump"/>
              </a:rPr>
              <a:t>effort reporting  </a:t>
            </a:r>
            <a:endParaRPr lang="en-US" dirty="0"/>
          </a:p>
          <a:p>
            <a:pPr lvl="2"/>
            <a:r>
              <a:rPr lang="en-US" dirty="0"/>
              <a:t>PeopleSoft Finance does not automatically feed to HCM, funding distributions are not automatically updated</a:t>
            </a:r>
          </a:p>
          <a:p>
            <a:pPr lvl="2"/>
            <a:r>
              <a:rPr lang="en-US" dirty="0"/>
              <a:t>If funding distribution is not updated, salary will go to Suspense ST, requiring a PET (in HCM) to correct </a:t>
            </a:r>
          </a:p>
        </p:txBody>
      </p:sp>
    </p:spTree>
    <p:extLst>
      <p:ext uri="{BB962C8B-B14F-4D97-AF65-F5344CB8AC3E}">
        <p14:creationId xmlns:p14="http://schemas.microsoft.com/office/powerpoint/2010/main" val="42709039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Salaries and Wages Cont.</a:t>
            </a:r>
          </a:p>
        </p:txBody>
      </p:sp>
      <p:sp>
        <p:nvSpPr>
          <p:cNvPr id="3" name="Content Placeholder 2"/>
          <p:cNvSpPr>
            <a:spLocks noGrp="1"/>
          </p:cNvSpPr>
          <p:nvPr>
            <p:ph idx="1"/>
          </p:nvPr>
        </p:nvSpPr>
        <p:spPr>
          <a:xfrm>
            <a:off x="457200" y="1371600"/>
            <a:ext cx="8229600" cy="4648201"/>
          </a:xfrm>
        </p:spPr>
        <p:txBody>
          <a:bodyPr>
            <a:normAutofit/>
          </a:bodyPr>
          <a:lstStyle/>
          <a:p>
            <a:r>
              <a:rPr lang="en-US" dirty="0"/>
              <a:t>Institutional Base Salary (IBS)</a:t>
            </a:r>
          </a:p>
          <a:p>
            <a:pPr lvl="1"/>
            <a:r>
              <a:rPr lang="en-US" sz="2400" dirty="0"/>
              <a:t>2 CFR 200.430 (h)(2) – defines as the annual compensation paid by an IHE for an individual’s appt., whether that individual’s time is spent on research, instruction, administration, or other activities. Unless there is prior approval by the Federal awarding agency, charges of faculty’s salary to a Federal award must not exceed the proportionate share of the IBS for the period during which the faculty member worked on the award.</a:t>
            </a:r>
          </a:p>
          <a:p>
            <a:pPr lvl="2"/>
            <a:r>
              <a:rPr lang="en-US" sz="2000" dirty="0"/>
              <a:t>Sponsored project funds cannot be used to increase IBS </a:t>
            </a:r>
          </a:p>
        </p:txBody>
      </p:sp>
    </p:spTree>
    <p:extLst>
      <p:ext uri="{BB962C8B-B14F-4D97-AF65-F5344CB8AC3E}">
        <p14:creationId xmlns:p14="http://schemas.microsoft.com/office/powerpoint/2010/main" val="20585927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Salaries &amp; Wages Cont.</a:t>
            </a:r>
          </a:p>
        </p:txBody>
      </p:sp>
      <p:sp>
        <p:nvSpPr>
          <p:cNvPr id="3" name="Content Placeholder 2"/>
          <p:cNvSpPr>
            <a:spLocks noGrp="1"/>
          </p:cNvSpPr>
          <p:nvPr>
            <p:ph idx="1"/>
          </p:nvPr>
        </p:nvSpPr>
        <p:spPr>
          <a:xfrm>
            <a:off x="381000" y="1295400"/>
            <a:ext cx="8229600" cy="4419600"/>
          </a:xfrm>
        </p:spPr>
        <p:txBody>
          <a:bodyPr>
            <a:normAutofit/>
          </a:bodyPr>
          <a:lstStyle/>
          <a:p>
            <a:pPr lvl="1"/>
            <a:r>
              <a:rPr lang="en-US" dirty="0"/>
              <a:t>Summer salary for faculty working on grant 3/9 of AY Institutional Base Salary</a:t>
            </a:r>
          </a:p>
          <a:p>
            <a:pPr lvl="2"/>
            <a:r>
              <a:rPr lang="en-US" dirty="0"/>
              <a:t>E.g. If your PI earns $100,000 during AY ($100,000/9 = $11,111) allowing for up to $33,333 in the summer that includes grant pay and any and all other sources of funding </a:t>
            </a:r>
          </a:p>
          <a:p>
            <a:pPr lvl="1"/>
            <a:r>
              <a:rPr lang="en-US" dirty="0"/>
              <a:t>Additional compensation</a:t>
            </a:r>
          </a:p>
          <a:p>
            <a:pPr lvl="2"/>
            <a:r>
              <a:rPr lang="en-US" dirty="0"/>
              <a:t>Very rarely allowed </a:t>
            </a:r>
          </a:p>
          <a:p>
            <a:pPr lvl="1"/>
            <a:endParaRPr lang="en-US" dirty="0"/>
          </a:p>
          <a:p>
            <a:pPr lvl="1"/>
            <a:endParaRPr lang="en-US" dirty="0"/>
          </a:p>
        </p:txBody>
      </p:sp>
    </p:spTree>
    <p:extLst>
      <p:ext uri="{BB962C8B-B14F-4D97-AF65-F5344CB8AC3E}">
        <p14:creationId xmlns:p14="http://schemas.microsoft.com/office/powerpoint/2010/main" val="32919023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Salaries &amp; Wages Misc.</a:t>
            </a:r>
          </a:p>
        </p:txBody>
      </p:sp>
      <p:sp>
        <p:nvSpPr>
          <p:cNvPr id="3" name="Content Placeholder 2"/>
          <p:cNvSpPr>
            <a:spLocks noGrp="1"/>
          </p:cNvSpPr>
          <p:nvPr>
            <p:ph idx="1"/>
          </p:nvPr>
        </p:nvSpPr>
        <p:spPr>
          <a:xfrm>
            <a:off x="457200" y="1219200"/>
            <a:ext cx="8229600" cy="4800601"/>
          </a:xfrm>
        </p:spPr>
        <p:txBody>
          <a:bodyPr>
            <a:normAutofit/>
          </a:bodyPr>
          <a:lstStyle/>
          <a:p>
            <a:pPr lvl="1"/>
            <a:r>
              <a:rPr lang="en-US" dirty="0"/>
              <a:t>Grant salaries and wages need to be treated consistently with university salaries and wages</a:t>
            </a:r>
          </a:p>
          <a:p>
            <a:pPr lvl="2"/>
            <a:r>
              <a:rPr lang="en-US" dirty="0"/>
              <a:t>E.g. Cannot give raises on a sponsored project based on the budget if the rest of the university is not receiving a raise  </a:t>
            </a:r>
          </a:p>
          <a:p>
            <a:pPr lvl="1"/>
            <a:r>
              <a:rPr lang="en-US" dirty="0"/>
              <a:t>Different sponsors will have different rules</a:t>
            </a:r>
          </a:p>
          <a:p>
            <a:pPr lvl="2"/>
            <a:r>
              <a:rPr lang="en-US" dirty="0"/>
              <a:t>E.g. NSF will typically only allow two months of salary in any one year</a:t>
            </a:r>
          </a:p>
          <a:p>
            <a:pPr lvl="2"/>
            <a:r>
              <a:rPr lang="en-US" dirty="0"/>
              <a:t>Very important to know your sponsor’s guidelines!</a:t>
            </a:r>
          </a:p>
          <a:p>
            <a:pPr marL="457200" lvl="1" indent="0">
              <a:buNone/>
            </a:pPr>
            <a:endParaRPr lang="en-US" dirty="0"/>
          </a:p>
        </p:txBody>
      </p:sp>
    </p:spTree>
    <p:extLst>
      <p:ext uri="{BB962C8B-B14F-4D97-AF65-F5344CB8AC3E}">
        <p14:creationId xmlns:p14="http://schemas.microsoft.com/office/powerpoint/2010/main" val="3727471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err="1"/>
              <a:t>ePERs</a:t>
            </a:r>
            <a:endParaRPr lang="en-US" dirty="0"/>
          </a:p>
        </p:txBody>
      </p:sp>
      <p:sp>
        <p:nvSpPr>
          <p:cNvPr id="3" name="Content Placeholder 2"/>
          <p:cNvSpPr>
            <a:spLocks noGrp="1"/>
          </p:cNvSpPr>
          <p:nvPr>
            <p:ph idx="1"/>
          </p:nvPr>
        </p:nvSpPr>
        <p:spPr>
          <a:xfrm>
            <a:off x="430823" y="1104899"/>
            <a:ext cx="8229600" cy="4800601"/>
          </a:xfrm>
        </p:spPr>
        <p:txBody>
          <a:bodyPr>
            <a:normAutofit fontScale="92500" lnSpcReduction="10000"/>
          </a:bodyPr>
          <a:lstStyle/>
          <a:p>
            <a:r>
              <a:rPr lang="en-US" dirty="0"/>
              <a:t>Electronic Personnel Effort Reports</a:t>
            </a:r>
          </a:p>
          <a:p>
            <a:pPr lvl="1"/>
            <a:r>
              <a:rPr lang="en-US" dirty="0"/>
              <a:t>If you are paid on a grant you will have to certify one of these every semester</a:t>
            </a:r>
          </a:p>
          <a:p>
            <a:r>
              <a:rPr lang="en-US" dirty="0"/>
              <a:t>It is required to complete the </a:t>
            </a:r>
            <a:r>
              <a:rPr lang="en-US" dirty="0" err="1"/>
              <a:t>ePER</a:t>
            </a:r>
            <a:r>
              <a:rPr lang="en-US" dirty="0"/>
              <a:t> training in </a:t>
            </a:r>
            <a:r>
              <a:rPr lang="en-US" dirty="0" err="1"/>
              <a:t>SkillSoft</a:t>
            </a:r>
            <a:endParaRPr lang="en-US" dirty="0"/>
          </a:p>
          <a:p>
            <a:endParaRPr lang="en-US" dirty="0"/>
          </a:p>
          <a:p>
            <a:endParaRPr lang="en-US" dirty="0"/>
          </a:p>
          <a:p>
            <a:pPr marL="0" indent="0">
              <a:buNone/>
            </a:pPr>
            <a:endParaRPr lang="en-US" dirty="0">
              <a:hlinkClick r:id="rId3"/>
            </a:endParaRPr>
          </a:p>
          <a:p>
            <a:r>
              <a:rPr lang="en-US" dirty="0">
                <a:hlinkClick r:id="rId3"/>
              </a:rPr>
              <a:t>https://www.cu.edu/controller/epers-training</a:t>
            </a:r>
            <a:r>
              <a:rPr lang="en-US" dirty="0"/>
              <a:t> Please watch for better understanding of </a:t>
            </a:r>
            <a:r>
              <a:rPr lang="en-US" dirty="0" err="1"/>
              <a:t>ePERs</a:t>
            </a:r>
            <a:endParaRPr lang="en-US" dirty="0"/>
          </a:p>
        </p:txBody>
      </p:sp>
      <p:pic>
        <p:nvPicPr>
          <p:cNvPr id="4" name="Picture 3"/>
          <p:cNvPicPr>
            <a:picLocks noChangeAspect="1"/>
          </p:cNvPicPr>
          <p:nvPr/>
        </p:nvPicPr>
        <p:blipFill>
          <a:blip r:embed="rId4"/>
          <a:stretch>
            <a:fillRect/>
          </a:stretch>
        </p:blipFill>
        <p:spPr>
          <a:xfrm>
            <a:off x="457200" y="3200400"/>
            <a:ext cx="5448300" cy="1219200"/>
          </a:xfrm>
          <a:prstGeom prst="rect">
            <a:avLst/>
          </a:prstGeom>
        </p:spPr>
      </p:pic>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1638204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ePERs</a:t>
            </a:r>
            <a:endParaRPr lang="en-US" dirty="0"/>
          </a:p>
        </p:txBody>
      </p:sp>
      <p:sp>
        <p:nvSpPr>
          <p:cNvPr id="3" name="Content Placeholder 2"/>
          <p:cNvSpPr>
            <a:spLocks noGrp="1"/>
          </p:cNvSpPr>
          <p:nvPr>
            <p:ph idx="1"/>
          </p:nvPr>
        </p:nvSpPr>
        <p:spPr/>
        <p:txBody>
          <a:bodyPr/>
          <a:lstStyle/>
          <a:p>
            <a:r>
              <a:rPr lang="en-US" dirty="0"/>
              <a:t>Danielle Marlow (student employee in the Controller’s Office dmarlow2@uccs.edu) </a:t>
            </a:r>
          </a:p>
          <a:p>
            <a:pPr lvl="1"/>
            <a:r>
              <a:rPr lang="en-US" dirty="0"/>
              <a:t>Sends out notifications and follow ups for </a:t>
            </a:r>
            <a:r>
              <a:rPr lang="en-US" dirty="0" err="1"/>
              <a:t>ePER</a:t>
            </a:r>
            <a:r>
              <a:rPr lang="en-US" dirty="0"/>
              <a:t> certifications</a:t>
            </a:r>
          </a:p>
          <a:p>
            <a:pPr lvl="1"/>
            <a:r>
              <a:rPr lang="en-US" dirty="0"/>
              <a:t>Answers any questions concerning </a:t>
            </a:r>
            <a:r>
              <a:rPr lang="en-US" dirty="0" err="1"/>
              <a:t>ePERs</a:t>
            </a:r>
            <a:endParaRPr lang="en-US" dirty="0"/>
          </a:p>
          <a:p>
            <a:r>
              <a:rPr lang="en-US" dirty="0"/>
              <a:t>Please certify in a timely manner</a:t>
            </a:r>
          </a:p>
          <a:p>
            <a:pPr marL="457200" lvl="1" indent="0">
              <a:buNone/>
            </a:pPr>
            <a:endParaRPr lang="en-US" dirty="0"/>
          </a:p>
          <a:p>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961787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a:t>What will be covered?</a:t>
            </a:r>
          </a:p>
        </p:txBody>
      </p:sp>
      <p:sp>
        <p:nvSpPr>
          <p:cNvPr id="7" name="Content Placeholder 6"/>
          <p:cNvSpPr>
            <a:spLocks noGrp="1"/>
          </p:cNvSpPr>
          <p:nvPr>
            <p:ph idx="1"/>
          </p:nvPr>
        </p:nvSpPr>
        <p:spPr>
          <a:xfrm>
            <a:off x="457200" y="1600201"/>
            <a:ext cx="8229600" cy="4419600"/>
          </a:xfrm>
        </p:spPr>
        <p:txBody>
          <a:bodyPr/>
          <a:lstStyle/>
          <a:p>
            <a:r>
              <a:rPr lang="en-US" dirty="0"/>
              <a:t>PI Duties</a:t>
            </a:r>
          </a:p>
          <a:p>
            <a:r>
              <a:rPr lang="en-US" dirty="0"/>
              <a:t>Admin Duties</a:t>
            </a:r>
          </a:p>
          <a:p>
            <a:r>
              <a:rPr lang="en-US" dirty="0"/>
              <a:t>Allowable Expenses</a:t>
            </a:r>
          </a:p>
          <a:p>
            <a:r>
              <a:rPr lang="en-US" dirty="0"/>
              <a:t>Salaries and Wages</a:t>
            </a:r>
          </a:p>
          <a:p>
            <a:r>
              <a:rPr lang="en-US" dirty="0"/>
              <a:t>Cost Transfers</a:t>
            </a:r>
          </a:p>
          <a:p>
            <a:r>
              <a:rPr lang="en-US" dirty="0"/>
              <a:t>Cost Share</a:t>
            </a:r>
          </a:p>
          <a:p>
            <a:r>
              <a:rPr lang="en-US" dirty="0" err="1"/>
              <a:t>ePERs</a:t>
            </a:r>
            <a:endParaRPr lang="en-US" dirty="0"/>
          </a:p>
        </p:txBody>
      </p:sp>
      <p:pic>
        <p:nvPicPr>
          <p:cNvPr id="2" name="Picture 1" descr="Searching for and Selecting a Library Directo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88527" y="1600201"/>
            <a:ext cx="3611336" cy="2362199"/>
          </a:xfrm>
          <a:prstGeom prst="rect">
            <a:avLst/>
          </a:prstGeom>
        </p:spPr>
      </p:pic>
      <p:sp>
        <p:nvSpPr>
          <p:cNvPr id="3" name="Footer Placeholder 2"/>
          <p:cNvSpPr>
            <a:spLocks noGrp="1"/>
          </p:cNvSpPr>
          <p:nvPr>
            <p:ph type="ftr" sz="quarter" idx="11"/>
          </p:nvPr>
        </p:nvSpPr>
        <p:spPr/>
        <p:txBody>
          <a:bodyPr/>
          <a:lstStyle/>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ePER</a:t>
            </a:r>
            <a:r>
              <a:rPr lang="en-US" dirty="0"/>
              <a:t> Schedule</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68284" y="1417638"/>
            <a:ext cx="8229600" cy="975628"/>
          </a:xfrm>
        </p:spPr>
      </p:pic>
      <p:sp>
        <p:nvSpPr>
          <p:cNvPr id="5" name="TextBox 4"/>
          <p:cNvSpPr txBox="1"/>
          <p:nvPr/>
        </p:nvSpPr>
        <p:spPr>
          <a:xfrm>
            <a:off x="468284" y="2590800"/>
            <a:ext cx="8142316" cy="954107"/>
          </a:xfrm>
          <a:prstGeom prst="rect">
            <a:avLst/>
          </a:prstGeom>
          <a:noFill/>
        </p:spPr>
        <p:txBody>
          <a:bodyPr wrap="square" rtlCol="0">
            <a:spAutoFit/>
          </a:bodyPr>
          <a:lstStyle/>
          <a:p>
            <a:r>
              <a:rPr lang="en-US" sz="2800" dirty="0" err="1">
                <a:latin typeface="Arial Black"/>
                <a:cs typeface="Arial Black"/>
              </a:rPr>
              <a:t>ePERs</a:t>
            </a:r>
            <a:r>
              <a:rPr lang="en-US" sz="2800" dirty="0">
                <a:latin typeface="Arial Black"/>
                <a:cs typeface="Arial Black"/>
              </a:rPr>
              <a:t> are due 120 days after the end of the semester </a:t>
            </a:r>
          </a:p>
        </p:txBody>
      </p:sp>
    </p:spTree>
    <p:extLst>
      <p:ext uri="{BB962C8B-B14F-4D97-AF65-F5344CB8AC3E}">
        <p14:creationId xmlns:p14="http://schemas.microsoft.com/office/powerpoint/2010/main" val="25683891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742" y="228600"/>
            <a:ext cx="8229600" cy="916919"/>
          </a:xfrm>
        </p:spPr>
        <p:txBody>
          <a:bodyPr>
            <a:normAutofit/>
          </a:bodyPr>
          <a:lstStyle/>
          <a:p>
            <a:r>
              <a:rPr lang="en-US" dirty="0"/>
              <a:t>Process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86201" y="609600"/>
            <a:ext cx="5040284" cy="4278502"/>
          </a:xfrm>
          <a:prstGeom prst="rect">
            <a:avLst/>
          </a:prstGeom>
        </p:spPr>
      </p:pic>
      <p:sp>
        <p:nvSpPr>
          <p:cNvPr id="6" name="TextBox 5"/>
          <p:cNvSpPr txBox="1"/>
          <p:nvPr/>
        </p:nvSpPr>
        <p:spPr>
          <a:xfrm>
            <a:off x="615142" y="4749328"/>
            <a:ext cx="7924800" cy="1200329"/>
          </a:xfrm>
          <a:prstGeom prst="rect">
            <a:avLst/>
          </a:prstGeom>
          <a:noFill/>
        </p:spPr>
        <p:txBody>
          <a:bodyPr wrap="square" rtlCol="0">
            <a:spAutoFit/>
          </a:bodyPr>
          <a:lstStyle/>
          <a:p>
            <a:pPr marL="285750" indent="-285750">
              <a:buFont typeface="Arial" panose="020B0604020202020204" pitchFamily="34" charset="0"/>
              <a:buChar char="•"/>
            </a:pPr>
            <a:r>
              <a:rPr lang="en-US" dirty="0"/>
              <a:t>There is a Step-by-Step Guide, </a:t>
            </a:r>
            <a:r>
              <a:rPr lang="en-US" b="1" dirty="0"/>
              <a:t>Certifying </a:t>
            </a:r>
            <a:r>
              <a:rPr lang="en-US" b="1" dirty="0" err="1"/>
              <a:t>ePER</a:t>
            </a:r>
            <a:r>
              <a:rPr lang="en-US" b="1" dirty="0"/>
              <a:t> Process</a:t>
            </a:r>
            <a:r>
              <a:rPr lang="en-US" dirty="0"/>
              <a:t>, on the UCCS Controller’s Office &gt; Sponsored Projects Accounting page. The Actual Effort % column (purple) should match the Payroll and Cost Share columns (green)</a:t>
            </a:r>
          </a:p>
        </p:txBody>
      </p:sp>
      <p:sp>
        <p:nvSpPr>
          <p:cNvPr id="3" name="TextBox 2"/>
          <p:cNvSpPr txBox="1"/>
          <p:nvPr/>
        </p:nvSpPr>
        <p:spPr>
          <a:xfrm>
            <a:off x="228599" y="1066800"/>
            <a:ext cx="3657601" cy="3416320"/>
          </a:xfrm>
          <a:prstGeom prst="rect">
            <a:avLst/>
          </a:prstGeom>
          <a:noFill/>
        </p:spPr>
        <p:txBody>
          <a:bodyPr wrap="square" rtlCol="0">
            <a:spAutoFit/>
          </a:bodyPr>
          <a:lstStyle/>
          <a:p>
            <a:pPr marL="285750" indent="-285750">
              <a:buFont typeface="Arial" panose="020B0604020202020204" pitchFamily="34" charset="0"/>
              <a:buChar char="•"/>
            </a:pPr>
            <a:r>
              <a:rPr lang="en-US" dirty="0"/>
              <a:t>The navigation to certify </a:t>
            </a:r>
            <a:r>
              <a:rPr lang="en-US" dirty="0" err="1"/>
              <a:t>ePERs</a:t>
            </a:r>
            <a:r>
              <a:rPr lang="en-US" dirty="0"/>
              <a:t> has changed with the new layout of the Portal</a:t>
            </a:r>
          </a:p>
          <a:p>
            <a:pPr marL="742950" lvl="1" indent="-285750">
              <a:buFont typeface="Arial" panose="020B0604020202020204" pitchFamily="34" charset="0"/>
              <a:buChar char="•"/>
            </a:pPr>
            <a:r>
              <a:rPr lang="en-US" dirty="0"/>
              <a:t>CU Resources Home tab (top center of portal) &gt; Business Tools &gt; </a:t>
            </a:r>
            <a:r>
              <a:rPr lang="en-US" dirty="0" err="1"/>
              <a:t>ePERs</a:t>
            </a:r>
            <a:r>
              <a:rPr lang="en-US" dirty="0"/>
              <a:t> </a:t>
            </a:r>
          </a:p>
          <a:p>
            <a:pPr marL="742950" lvl="1" indent="-285750">
              <a:buFont typeface="Arial" panose="020B0604020202020204" pitchFamily="34" charset="0"/>
              <a:buChar char="•"/>
            </a:pPr>
            <a:r>
              <a:rPr lang="en-US" dirty="0"/>
              <a:t>If you have employees that are unsure of the process, please fell free to share this video</a:t>
            </a:r>
          </a:p>
          <a:p>
            <a:pPr lvl="1"/>
            <a:r>
              <a:rPr lang="en-US" dirty="0">
                <a:hlinkClick r:id="rId4"/>
              </a:rPr>
              <a:t>https://www.cu.edu/controller/epers-training</a:t>
            </a:r>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2224419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864" y="152400"/>
            <a:ext cx="8229600" cy="1143000"/>
          </a:xfrm>
        </p:spPr>
        <p:txBody>
          <a:bodyPr/>
          <a:lstStyle/>
          <a:p>
            <a:r>
              <a:rPr lang="en-US" dirty="0"/>
              <a:t>Cost Share </a:t>
            </a:r>
          </a:p>
        </p:txBody>
      </p:sp>
      <p:sp>
        <p:nvSpPr>
          <p:cNvPr id="3" name="Content Placeholder 2"/>
          <p:cNvSpPr>
            <a:spLocks noGrp="1"/>
          </p:cNvSpPr>
          <p:nvPr>
            <p:ph idx="1"/>
          </p:nvPr>
        </p:nvSpPr>
        <p:spPr>
          <a:xfrm>
            <a:off x="457200" y="1143000"/>
            <a:ext cx="8229600" cy="4876801"/>
          </a:xfrm>
        </p:spPr>
        <p:txBody>
          <a:bodyPr>
            <a:normAutofit/>
          </a:bodyPr>
          <a:lstStyle/>
          <a:p>
            <a:r>
              <a:rPr lang="en-US" dirty="0"/>
              <a:t>What is Cost Share?</a:t>
            </a:r>
          </a:p>
          <a:p>
            <a:pPr lvl="1"/>
            <a:r>
              <a:rPr lang="en-US" dirty="0"/>
              <a:t>The portion of the project costs not borne by the sponsor, but by the university</a:t>
            </a:r>
          </a:p>
          <a:p>
            <a:r>
              <a:rPr lang="en-US" dirty="0"/>
              <a:t>Mandatory Cost Sharing</a:t>
            </a:r>
          </a:p>
          <a:p>
            <a:pPr lvl="1"/>
            <a:r>
              <a:rPr lang="en-US" dirty="0"/>
              <a:t>Required by the sponsor as a condition of obtaining an award</a:t>
            </a:r>
          </a:p>
          <a:p>
            <a:r>
              <a:rPr lang="en-US" dirty="0"/>
              <a:t>Voluntary Cost Sharing </a:t>
            </a:r>
          </a:p>
          <a:p>
            <a:pPr lvl="1"/>
            <a:r>
              <a:rPr lang="en-US" dirty="0"/>
              <a:t>Resources offered by the university when it is not a specific requirement</a:t>
            </a:r>
          </a:p>
          <a:p>
            <a:pPr lvl="1"/>
            <a:r>
              <a:rPr lang="en-US" dirty="0"/>
              <a:t>Becomes a binding commitment of the project</a:t>
            </a:r>
          </a:p>
          <a:p>
            <a:endParaRPr lang="en-US" dirty="0"/>
          </a:p>
        </p:txBody>
      </p:sp>
    </p:spTree>
    <p:extLst>
      <p:ext uri="{BB962C8B-B14F-4D97-AF65-F5344CB8AC3E}">
        <p14:creationId xmlns:p14="http://schemas.microsoft.com/office/powerpoint/2010/main" val="8472517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Cost Share</a:t>
            </a:r>
          </a:p>
        </p:txBody>
      </p:sp>
      <p:sp>
        <p:nvSpPr>
          <p:cNvPr id="3" name="Content Placeholder 2"/>
          <p:cNvSpPr>
            <a:spLocks noGrp="1"/>
          </p:cNvSpPr>
          <p:nvPr>
            <p:ph idx="1"/>
          </p:nvPr>
        </p:nvSpPr>
        <p:spPr>
          <a:xfrm>
            <a:off x="457200" y="1295400"/>
            <a:ext cx="8229600" cy="4724401"/>
          </a:xfrm>
        </p:spPr>
        <p:txBody>
          <a:bodyPr/>
          <a:lstStyle/>
          <a:p>
            <a:r>
              <a:rPr lang="en-US" dirty="0"/>
              <a:t>If your project has cost share be prepared to use a second ST (Fund 22 or 32) certain expenses</a:t>
            </a:r>
          </a:p>
          <a:p>
            <a:pPr lvl="1"/>
            <a:r>
              <a:rPr lang="en-US" dirty="0"/>
              <a:t>If cost share is salary, make sure funding distributions are set up to hit the CS ST</a:t>
            </a:r>
          </a:p>
          <a:p>
            <a:pPr lvl="1"/>
            <a:r>
              <a:rPr lang="en-US" dirty="0"/>
              <a:t>If cost share is “other”, make sure the purchaser in the department knows to charge expenses to the CS ST</a:t>
            </a:r>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653636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dirty="0"/>
              <a:t>Cost Share Continued</a:t>
            </a:r>
          </a:p>
        </p:txBody>
      </p:sp>
      <p:sp>
        <p:nvSpPr>
          <p:cNvPr id="3" name="Content Placeholder 2"/>
          <p:cNvSpPr>
            <a:spLocks noGrp="1"/>
          </p:cNvSpPr>
          <p:nvPr>
            <p:ph idx="1"/>
          </p:nvPr>
        </p:nvSpPr>
        <p:spPr/>
        <p:txBody>
          <a:bodyPr/>
          <a:lstStyle/>
          <a:p>
            <a:r>
              <a:rPr lang="en-US" dirty="0"/>
              <a:t>Your grants accountant will set up this ST and establish the budget and cash</a:t>
            </a:r>
          </a:p>
          <a:p>
            <a:pPr lvl="1"/>
            <a:r>
              <a:rPr lang="en-US" dirty="0"/>
              <a:t>If you want more information on this, there is a separate PowerPoint on Cost Share, please email </a:t>
            </a:r>
            <a:r>
              <a:rPr lang="en-US" dirty="0">
                <a:hlinkClick r:id="rId2"/>
              </a:rPr>
              <a:t>jzamora@uccs.edu</a:t>
            </a:r>
            <a:r>
              <a:rPr lang="en-US" dirty="0"/>
              <a:t> </a:t>
            </a:r>
          </a:p>
          <a:p>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2198228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853F5-E762-4782-9023-D11F2AF15ABC}"/>
              </a:ext>
            </a:extLst>
          </p:cNvPr>
          <p:cNvSpPr>
            <a:spLocks noGrp="1"/>
          </p:cNvSpPr>
          <p:nvPr>
            <p:ph type="title"/>
          </p:nvPr>
        </p:nvSpPr>
        <p:spPr/>
        <p:txBody>
          <a:bodyPr/>
          <a:lstStyle/>
          <a:p>
            <a:r>
              <a:rPr lang="en-US" dirty="0"/>
              <a:t>Business Process</a:t>
            </a:r>
          </a:p>
        </p:txBody>
      </p:sp>
      <p:sp>
        <p:nvSpPr>
          <p:cNvPr id="3" name="Content Placeholder 2">
            <a:extLst>
              <a:ext uri="{FF2B5EF4-FFF2-40B4-BE49-F238E27FC236}">
                <a16:creationId xmlns:a16="http://schemas.microsoft.com/office/drawing/2014/main" id="{96DD8E52-3BDD-4BE0-814B-5A70FB957094}"/>
              </a:ext>
            </a:extLst>
          </p:cNvPr>
          <p:cNvSpPr>
            <a:spLocks noGrp="1"/>
          </p:cNvSpPr>
          <p:nvPr>
            <p:ph idx="1"/>
          </p:nvPr>
        </p:nvSpPr>
        <p:spPr/>
        <p:txBody>
          <a:bodyPr>
            <a:normAutofit/>
          </a:bodyPr>
          <a:lstStyle/>
          <a:p>
            <a:r>
              <a:rPr lang="en-US" sz="3200" dirty="0"/>
              <a:t>New Award</a:t>
            </a:r>
          </a:p>
          <a:p>
            <a:pPr lvl="1"/>
            <a:r>
              <a:rPr lang="en-US" sz="3200" dirty="0"/>
              <a:t>Sponsored Projects Accounting</a:t>
            </a:r>
          </a:p>
          <a:p>
            <a:pPr lvl="2"/>
            <a:r>
              <a:rPr lang="en-US" sz="2800" dirty="0"/>
              <a:t>Receive project set-up from OSPRI</a:t>
            </a:r>
          </a:p>
          <a:p>
            <a:pPr lvl="2"/>
            <a:r>
              <a:rPr lang="en-US" sz="2800" dirty="0"/>
              <a:t>Enter contract information into PeopleSoft</a:t>
            </a:r>
          </a:p>
          <a:p>
            <a:pPr lvl="2"/>
            <a:r>
              <a:rPr lang="en-US" sz="2800" dirty="0"/>
              <a:t>Communicate any special situations with the department</a:t>
            </a:r>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2611032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Process Cont.</a:t>
            </a:r>
          </a:p>
        </p:txBody>
      </p:sp>
      <p:sp>
        <p:nvSpPr>
          <p:cNvPr id="3" name="Content Placeholder 2"/>
          <p:cNvSpPr>
            <a:spLocks noGrp="1"/>
          </p:cNvSpPr>
          <p:nvPr>
            <p:ph idx="1"/>
          </p:nvPr>
        </p:nvSpPr>
        <p:spPr>
          <a:xfrm>
            <a:off x="457200" y="1295400"/>
            <a:ext cx="8229600" cy="4724401"/>
          </a:xfrm>
        </p:spPr>
        <p:txBody>
          <a:bodyPr/>
          <a:lstStyle/>
          <a:p>
            <a:pPr lvl="1"/>
            <a:r>
              <a:rPr lang="en-US" dirty="0"/>
              <a:t>Department will receive auto generated email with </a:t>
            </a:r>
            <a:r>
              <a:rPr lang="en-US" dirty="0" err="1"/>
              <a:t>speedtype</a:t>
            </a:r>
            <a:r>
              <a:rPr lang="en-US" dirty="0"/>
              <a:t> and other project information (budget, project #, etc.) day after ST is set up</a:t>
            </a:r>
          </a:p>
          <a:p>
            <a:pPr lvl="1"/>
            <a:r>
              <a:rPr lang="en-US" dirty="0"/>
              <a:t>Monitor expenses through life of project</a:t>
            </a:r>
          </a:p>
          <a:p>
            <a:pPr lvl="2"/>
            <a:r>
              <a:rPr lang="en-US" dirty="0"/>
              <a:t>Should be done at least on a quarterly basis to avoid cost transfers</a:t>
            </a:r>
          </a:p>
          <a:p>
            <a:pPr lvl="1"/>
            <a:r>
              <a:rPr lang="en-US" dirty="0"/>
              <a:t>Sponsored projects accountant will start closing out project 90 days after end date</a:t>
            </a:r>
          </a:p>
          <a:p>
            <a:pPr lvl="2"/>
            <a:r>
              <a:rPr lang="en-US" dirty="0"/>
              <a:t>Please communicate any extensions with OSPRI as soon as possible</a:t>
            </a:r>
          </a:p>
        </p:txBody>
      </p:sp>
    </p:spTree>
    <p:extLst>
      <p:ext uri="{BB962C8B-B14F-4D97-AF65-F5344CB8AC3E}">
        <p14:creationId xmlns:p14="http://schemas.microsoft.com/office/powerpoint/2010/main" val="6811025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UCCS Sponsored Projects</a:t>
            </a:r>
          </a:p>
        </p:txBody>
      </p:sp>
      <p:sp>
        <p:nvSpPr>
          <p:cNvPr id="3" name="Content Placeholder 2"/>
          <p:cNvSpPr>
            <a:spLocks noGrp="1"/>
          </p:cNvSpPr>
          <p:nvPr>
            <p:ph idx="1"/>
          </p:nvPr>
        </p:nvSpPr>
        <p:spPr/>
        <p:txBody>
          <a:bodyPr/>
          <a:lstStyle/>
          <a:p>
            <a:r>
              <a:rPr lang="en-US" dirty="0"/>
              <a:t>The Office of Sponsored Programs and Research Integrity (Gwen and Trish)</a:t>
            </a:r>
          </a:p>
          <a:p>
            <a:pPr lvl="1"/>
            <a:r>
              <a:rPr lang="en-US" dirty="0"/>
              <a:t>Contact during proposal process, to find potential funding, concerning compliance, polices and procedures, etc.</a:t>
            </a:r>
          </a:p>
          <a:p>
            <a:pPr lvl="1"/>
            <a:r>
              <a:rPr lang="en-US" dirty="0"/>
              <a:t>Hosts a SPAN (Sponsored Projects Administrators Network) group meeting bi-monthly – Find more info on their website </a:t>
            </a:r>
            <a:r>
              <a:rPr lang="en-US" dirty="0">
                <a:hlinkClick r:id="rId2"/>
              </a:rPr>
              <a:t>https://www.uccs.edu/osp/</a:t>
            </a:r>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281785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611329"/>
            <a:ext cx="2133600" cy="369332"/>
          </a:xfrm>
          <a:prstGeom prst="rect">
            <a:avLst/>
          </a:prstGeom>
          <a:solidFill>
            <a:schemeClr val="bg1"/>
          </a:solidFill>
        </p:spPr>
        <p:txBody>
          <a:bodyPr wrap="square" rtlCol="0">
            <a:spAutoFit/>
          </a:bodyPr>
          <a:lstStyle/>
          <a:p>
            <a:endParaRPr lang="en-US" dirty="0"/>
          </a:p>
        </p:txBody>
      </p:sp>
      <p:sp>
        <p:nvSpPr>
          <p:cNvPr id="2" name="Title 1"/>
          <p:cNvSpPr>
            <a:spLocks noGrp="1"/>
          </p:cNvSpPr>
          <p:nvPr>
            <p:ph type="title"/>
          </p:nvPr>
        </p:nvSpPr>
        <p:spPr>
          <a:xfrm>
            <a:off x="436469" y="-26126"/>
            <a:ext cx="8229600" cy="1143000"/>
          </a:xfrm>
        </p:spPr>
        <p:txBody>
          <a:bodyPr/>
          <a:lstStyle/>
          <a:p>
            <a:r>
              <a:rPr lang="en-US" dirty="0"/>
              <a:t>UCCS Sponsored Projects Team</a:t>
            </a:r>
          </a:p>
        </p:txBody>
      </p:sp>
      <p:pic>
        <p:nvPicPr>
          <p:cNvPr id="8" name="Picture 7" descr="Graphical user interface, application&#10;&#10;Description automatically generated">
            <a:extLst>
              <a:ext uri="{FF2B5EF4-FFF2-40B4-BE49-F238E27FC236}">
                <a16:creationId xmlns:a16="http://schemas.microsoft.com/office/drawing/2014/main" id="{DE9DE42B-AAEE-48F2-8202-11F4B21EE5DB}"/>
              </a:ext>
            </a:extLst>
          </p:cNvPr>
          <p:cNvPicPr>
            <a:picLocks noChangeAspect="1"/>
          </p:cNvPicPr>
          <p:nvPr/>
        </p:nvPicPr>
        <p:blipFill>
          <a:blip r:embed="rId3"/>
          <a:stretch>
            <a:fillRect/>
          </a:stretch>
        </p:blipFill>
        <p:spPr>
          <a:xfrm>
            <a:off x="623887" y="874794"/>
            <a:ext cx="7896225" cy="5297406"/>
          </a:xfrm>
          <a:prstGeom prst="rect">
            <a:avLst/>
          </a:prstGeom>
        </p:spPr>
      </p:pic>
    </p:spTree>
    <p:extLst>
      <p:ext uri="{BB962C8B-B14F-4D97-AF65-F5344CB8AC3E}">
        <p14:creationId xmlns:p14="http://schemas.microsoft.com/office/powerpoint/2010/main" val="1500293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UCCS Sponsored Projects Accounting</a:t>
            </a:r>
          </a:p>
        </p:txBody>
      </p:sp>
      <p:sp>
        <p:nvSpPr>
          <p:cNvPr id="3" name="Content Placeholder 2"/>
          <p:cNvSpPr>
            <a:spLocks noGrp="1"/>
          </p:cNvSpPr>
          <p:nvPr>
            <p:ph idx="1"/>
          </p:nvPr>
        </p:nvSpPr>
        <p:spPr/>
        <p:txBody>
          <a:bodyPr/>
          <a:lstStyle/>
          <a:p>
            <a:r>
              <a:rPr lang="en-US" dirty="0"/>
              <a:t>Sponsored Projects Accountant Duties</a:t>
            </a:r>
          </a:p>
          <a:p>
            <a:pPr lvl="1"/>
            <a:r>
              <a:rPr lang="en-US" dirty="0"/>
              <a:t>Creates the Fund 30 or 31 ST for your grant</a:t>
            </a:r>
          </a:p>
          <a:p>
            <a:pPr lvl="1"/>
            <a:r>
              <a:rPr lang="en-US" dirty="0"/>
              <a:t>Creates budget for your grant  </a:t>
            </a:r>
          </a:p>
          <a:p>
            <a:pPr lvl="1"/>
            <a:r>
              <a:rPr lang="en-US" dirty="0"/>
              <a:t>Sends invoices to sponsors, ensures payment</a:t>
            </a:r>
          </a:p>
          <a:p>
            <a:pPr lvl="1"/>
            <a:r>
              <a:rPr lang="en-US" dirty="0"/>
              <a:t>More information on website </a:t>
            </a:r>
            <a:r>
              <a:rPr lang="en-US" dirty="0">
                <a:hlinkClick r:id="rId2"/>
              </a:rPr>
              <a:t>https://www.uccs.edu/rmd/uccs-controllers-office/sponsored-projects-accounting</a:t>
            </a:r>
            <a:endParaRPr lang="en-US" dirty="0"/>
          </a:p>
          <a:p>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902851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PI Duties</a:t>
            </a:r>
          </a:p>
        </p:txBody>
      </p:sp>
      <p:sp>
        <p:nvSpPr>
          <p:cNvPr id="7" name="Content Placeholder 6"/>
          <p:cNvSpPr>
            <a:spLocks noGrp="1"/>
          </p:cNvSpPr>
          <p:nvPr>
            <p:ph idx="1"/>
          </p:nvPr>
        </p:nvSpPr>
        <p:spPr>
          <a:xfrm>
            <a:off x="457200" y="1417638"/>
            <a:ext cx="8229600" cy="4754562"/>
          </a:xfrm>
        </p:spPr>
        <p:txBody>
          <a:bodyPr>
            <a:normAutofit lnSpcReduction="10000"/>
          </a:bodyPr>
          <a:lstStyle/>
          <a:p>
            <a:r>
              <a:rPr lang="en-US" dirty="0"/>
              <a:t>Conduct research</a:t>
            </a:r>
          </a:p>
          <a:p>
            <a:r>
              <a:rPr lang="en-US" dirty="0"/>
              <a:t>Oversight, compliance, and allowability of expenses and anything grant related</a:t>
            </a:r>
          </a:p>
          <a:p>
            <a:pPr lvl="1"/>
            <a:r>
              <a:rPr lang="en-US" dirty="0"/>
              <a:t>Should review monthly expenditure reports to ensure this</a:t>
            </a:r>
          </a:p>
          <a:p>
            <a:r>
              <a:rPr lang="en-US" dirty="0"/>
              <a:t>Submitting timely technical reports (if any on grant)</a:t>
            </a:r>
          </a:p>
          <a:p>
            <a:r>
              <a:rPr lang="en-US" dirty="0"/>
              <a:t>Please see PI Handbook for more detailed duties </a:t>
            </a:r>
          </a:p>
          <a:p>
            <a:pPr lvl="1"/>
            <a:r>
              <a:rPr lang="en-US" dirty="0">
                <a:hlinkClick r:id="rId2"/>
              </a:rPr>
              <a:t>https://osp.uccs.edu/handbook</a:t>
            </a:r>
            <a:r>
              <a:rPr lang="en-US" dirty="0"/>
              <a:t> </a:t>
            </a:r>
          </a:p>
        </p:txBody>
      </p:sp>
      <p:pic>
        <p:nvPicPr>
          <p:cNvPr id="2" name="Picture 1" descr="Dr. Miguel Colom webpag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1600" y="32658"/>
            <a:ext cx="1900397" cy="1906587"/>
          </a:xfrm>
          <a:prstGeom prst="rect">
            <a:avLst/>
          </a:prstGeom>
        </p:spPr>
      </p:pic>
      <p:sp>
        <p:nvSpPr>
          <p:cNvPr id="3" name="Footer Placeholder 2"/>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967430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 Duties</a:t>
            </a:r>
          </a:p>
        </p:txBody>
      </p:sp>
      <p:sp>
        <p:nvSpPr>
          <p:cNvPr id="3" name="Content Placeholder 2"/>
          <p:cNvSpPr>
            <a:spLocks noGrp="1"/>
          </p:cNvSpPr>
          <p:nvPr>
            <p:ph idx="1"/>
          </p:nvPr>
        </p:nvSpPr>
        <p:spPr>
          <a:xfrm>
            <a:off x="457200" y="1417638"/>
            <a:ext cx="8229600" cy="4602163"/>
          </a:xfrm>
        </p:spPr>
        <p:txBody>
          <a:bodyPr>
            <a:normAutofit lnSpcReduction="10000"/>
          </a:bodyPr>
          <a:lstStyle/>
          <a:p>
            <a:r>
              <a:rPr lang="en-US" dirty="0"/>
              <a:t>Send monthly expenditure reports to PI</a:t>
            </a:r>
          </a:p>
          <a:p>
            <a:r>
              <a:rPr lang="en-US" dirty="0"/>
              <a:t>Serves as the second line of defense in terms of compliance and allowability of expenditures based on sponsoring agency regulations</a:t>
            </a:r>
          </a:p>
          <a:p>
            <a:pPr lvl="1"/>
            <a:r>
              <a:rPr lang="en-US" dirty="0"/>
              <a:t>Should also review monthly expense reports</a:t>
            </a:r>
          </a:p>
          <a:p>
            <a:r>
              <a:rPr lang="en-US" dirty="0"/>
              <a:t>Submits invoices from </a:t>
            </a:r>
            <a:r>
              <a:rPr lang="en-US" dirty="0" err="1"/>
              <a:t>subrecipients</a:t>
            </a:r>
            <a:r>
              <a:rPr lang="en-US" dirty="0"/>
              <a:t> (if any)</a:t>
            </a:r>
          </a:p>
          <a:p>
            <a:r>
              <a:rPr lang="en-US" dirty="0"/>
              <a:t>Funding distributions, see </a:t>
            </a:r>
            <a:r>
              <a:rPr lang="en-US" dirty="0">
                <a:hlinkClick r:id="rId2" action="ppaction://hlinksldjump"/>
              </a:rPr>
              <a:t>Salaries &amp; Wages</a:t>
            </a:r>
            <a:endParaRPr lang="en-US" dirty="0"/>
          </a:p>
        </p:txBody>
      </p:sp>
    </p:spTree>
    <p:extLst>
      <p:ext uri="{BB962C8B-B14F-4D97-AF65-F5344CB8AC3E}">
        <p14:creationId xmlns:p14="http://schemas.microsoft.com/office/powerpoint/2010/main" val="1429293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3000" cy="1143000"/>
          </a:xfrm>
        </p:spPr>
        <p:txBody>
          <a:bodyPr>
            <a:normAutofit/>
          </a:bodyPr>
          <a:lstStyle/>
          <a:p>
            <a:r>
              <a:rPr lang="en-US" sz="3600" dirty="0"/>
              <a:t>Allowable Expenses – Tests of Allowability</a:t>
            </a:r>
          </a:p>
        </p:txBody>
      </p:sp>
      <p:sp>
        <p:nvSpPr>
          <p:cNvPr id="3" name="Content Placeholder 2"/>
          <p:cNvSpPr>
            <a:spLocks noGrp="1"/>
          </p:cNvSpPr>
          <p:nvPr>
            <p:ph idx="1"/>
          </p:nvPr>
        </p:nvSpPr>
        <p:spPr>
          <a:xfrm>
            <a:off x="0" y="1219200"/>
            <a:ext cx="8839200" cy="4724400"/>
          </a:xfrm>
        </p:spPr>
        <p:txBody>
          <a:bodyPr>
            <a:normAutofit/>
          </a:bodyPr>
          <a:lstStyle/>
          <a:p>
            <a:pPr lvl="1"/>
            <a:r>
              <a:rPr lang="en-US" dirty="0"/>
              <a:t>Allowable</a:t>
            </a:r>
          </a:p>
          <a:p>
            <a:pPr lvl="2"/>
            <a:r>
              <a:rPr lang="en-US" dirty="0"/>
              <a:t>Items not restricted by federal regulations, award terms, or university policies</a:t>
            </a:r>
            <a:r>
              <a:rPr lang="en-US" sz="2000" dirty="0"/>
              <a:t>	</a:t>
            </a:r>
          </a:p>
          <a:p>
            <a:pPr lvl="1"/>
            <a:r>
              <a:rPr lang="en-US" dirty="0"/>
              <a:t>Reasonable</a:t>
            </a:r>
          </a:p>
          <a:p>
            <a:pPr lvl="2"/>
            <a:r>
              <a:rPr lang="en-US" dirty="0"/>
              <a:t>Costs reflect what a prudent person would pay and is necessary for the completion of the project</a:t>
            </a:r>
          </a:p>
          <a:p>
            <a:pPr lvl="1"/>
            <a:r>
              <a:rPr lang="en-US" dirty="0"/>
              <a:t>Allocable</a:t>
            </a:r>
          </a:p>
          <a:p>
            <a:pPr lvl="2"/>
            <a:r>
              <a:rPr lang="en-US" dirty="0"/>
              <a:t>Allocate costs based on usage, effort FTE, etc. cannot just allocate an expense to a project with the most budget</a:t>
            </a:r>
          </a:p>
          <a:p>
            <a:pPr lvl="1"/>
            <a:endParaRPr lang="en-US" dirty="0"/>
          </a:p>
        </p:txBody>
      </p:sp>
    </p:spTree>
    <p:extLst>
      <p:ext uri="{BB962C8B-B14F-4D97-AF65-F5344CB8AC3E}">
        <p14:creationId xmlns:p14="http://schemas.microsoft.com/office/powerpoint/2010/main" val="3623694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1143000"/>
          </a:xfrm>
        </p:spPr>
        <p:txBody>
          <a:bodyPr>
            <a:noAutofit/>
          </a:bodyPr>
          <a:lstStyle/>
          <a:p>
            <a:r>
              <a:rPr lang="en-US" sz="3600" dirty="0"/>
              <a:t>Allowable Expenses – Tests of Allowability</a:t>
            </a:r>
          </a:p>
        </p:txBody>
      </p:sp>
      <p:sp>
        <p:nvSpPr>
          <p:cNvPr id="3" name="Content Placeholder 2"/>
          <p:cNvSpPr>
            <a:spLocks noGrp="1"/>
          </p:cNvSpPr>
          <p:nvPr>
            <p:ph idx="1"/>
          </p:nvPr>
        </p:nvSpPr>
        <p:spPr>
          <a:xfrm>
            <a:off x="457200" y="1295400"/>
            <a:ext cx="8229600" cy="4724401"/>
          </a:xfrm>
        </p:spPr>
        <p:txBody>
          <a:bodyPr/>
          <a:lstStyle/>
          <a:p>
            <a:pPr lvl="1"/>
            <a:r>
              <a:rPr lang="en-US" dirty="0"/>
              <a:t>Treated Consistently </a:t>
            </a:r>
          </a:p>
          <a:p>
            <a:pPr lvl="2"/>
            <a:r>
              <a:rPr lang="en-US" dirty="0"/>
              <a:t>If an expense is charged to the lab and tech shop supplies account code, a similar expense should be treated the same</a:t>
            </a:r>
          </a:p>
          <a:p>
            <a:pPr lvl="1"/>
            <a:r>
              <a:rPr lang="en-US" dirty="0"/>
              <a:t>Timely</a:t>
            </a:r>
          </a:p>
          <a:p>
            <a:pPr lvl="2"/>
            <a:r>
              <a:rPr lang="en-US" dirty="0"/>
              <a:t>Expenses can only be incurred during the performance period of your sponsored project (between start and end date)</a:t>
            </a:r>
          </a:p>
          <a:p>
            <a:pPr lvl="3"/>
            <a:r>
              <a:rPr lang="en-US" dirty="0"/>
              <a:t>If expenses need to be incurred before start date reach out to OSPRI office for pre-award approval</a:t>
            </a:r>
          </a:p>
          <a:p>
            <a:pPr lvl="2"/>
            <a:endParaRPr lang="en-US" dirty="0"/>
          </a:p>
          <a:p>
            <a:endParaRPr lang="en-US" dirty="0"/>
          </a:p>
        </p:txBody>
      </p:sp>
    </p:spTree>
    <p:extLst>
      <p:ext uri="{BB962C8B-B14F-4D97-AF65-F5344CB8AC3E}">
        <p14:creationId xmlns:p14="http://schemas.microsoft.com/office/powerpoint/2010/main" val="4081365491"/>
      </p:ext>
    </p:extLst>
  </p:cSld>
  <p:clrMapOvr>
    <a:masterClrMapping/>
  </p:clrMapOvr>
</p:sld>
</file>

<file path=ppt/theme/theme1.xml><?xml version="1.0" encoding="utf-8"?>
<a:theme xmlns:a="http://schemas.openxmlformats.org/drawingml/2006/main" name="uccs-powerpoint-template-2014-cobrand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uccs-powerpoint-template-2014-cobranded (2)</Template>
  <TotalTime>13601</TotalTime>
  <Words>1877</Words>
  <Application>Microsoft Office PowerPoint</Application>
  <PresentationFormat>On-screen Show (4:3)</PresentationFormat>
  <Paragraphs>168</Paragraphs>
  <Slides>27</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Arial Black</vt:lpstr>
      <vt:lpstr>Calibri</vt:lpstr>
      <vt:lpstr>uccs-powerpoint-template-2014-cobranded</vt:lpstr>
      <vt:lpstr>General Overview of Grant Related Work for New PIs and Admin</vt:lpstr>
      <vt:lpstr>What will be covered?</vt:lpstr>
      <vt:lpstr>UCCS Sponsored Projects</vt:lpstr>
      <vt:lpstr>UCCS Sponsored Projects Team</vt:lpstr>
      <vt:lpstr>UCCS Sponsored Projects Accounting</vt:lpstr>
      <vt:lpstr>PI Duties</vt:lpstr>
      <vt:lpstr>Admin Duties</vt:lpstr>
      <vt:lpstr>Allowable Expenses – Tests of Allowability</vt:lpstr>
      <vt:lpstr>Allowable Expenses – Tests of Allowability</vt:lpstr>
      <vt:lpstr>Allowable Expenses</vt:lpstr>
      <vt:lpstr>Examples of Ambiguous Expenses</vt:lpstr>
      <vt:lpstr>Cost Transfers</vt:lpstr>
      <vt:lpstr>Cost Transfers Cont.</vt:lpstr>
      <vt:lpstr>Salaries &amp; Wages</vt:lpstr>
      <vt:lpstr>Salaries and Wages Cont.</vt:lpstr>
      <vt:lpstr>Salaries &amp; Wages Cont.</vt:lpstr>
      <vt:lpstr>Salaries &amp; Wages Misc.</vt:lpstr>
      <vt:lpstr>ePERs</vt:lpstr>
      <vt:lpstr>ePERs</vt:lpstr>
      <vt:lpstr>ePER Schedule</vt:lpstr>
      <vt:lpstr>Process</vt:lpstr>
      <vt:lpstr>Cost Share </vt:lpstr>
      <vt:lpstr>Cost Share</vt:lpstr>
      <vt:lpstr>Cost Share Continued</vt:lpstr>
      <vt:lpstr>Business Process</vt:lpstr>
      <vt:lpstr>Business Process Cont.</vt:lpstr>
      <vt:lpstr>PowerPoint Presentation</vt:lpstr>
    </vt:vector>
  </TitlesOfParts>
  <Company>UCCS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Overview of Grant Related Work for New PIs and Admin</dc:title>
  <dc:creator>Jessi Komrofske</dc:creator>
  <cp:lastModifiedBy>Christi Walker</cp:lastModifiedBy>
  <cp:revision>81</cp:revision>
  <dcterms:created xsi:type="dcterms:W3CDTF">2019-09-03T15:22:16Z</dcterms:created>
  <dcterms:modified xsi:type="dcterms:W3CDTF">2021-08-27T22:52:21Z</dcterms:modified>
  <cp:contentStatus/>
</cp:coreProperties>
</file>